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embeddedFontLst>
    <p:embeddedFont>
      <p:font typeface="Fira Sans Extra Condensed Medium"/>
      <p:regular r:id="rId79"/>
      <p:bold r:id="rId80"/>
      <p:italic r:id="rId81"/>
      <p:boldItalic r:id="rId82"/>
    </p:embeddedFont>
    <p:embeddedFont>
      <p:font typeface="Roboto Condensed"/>
      <p:regular r:id="rId83"/>
      <p:bold r:id="rId84"/>
      <p:italic r:id="rId85"/>
      <p:boldItalic r:id="rId86"/>
    </p:embeddedFont>
    <p:embeddedFont>
      <p:font typeface="Righteous"/>
      <p:regular r:id="rId87"/>
    </p:embeddedFont>
    <p:embeddedFont>
      <p:font typeface="Squada One"/>
      <p:regular r:id="rId88"/>
    </p:embeddedFont>
    <p:embeddedFont>
      <p:font typeface="Roboto Condensed Light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CF9C83-68EE-4041-8022-1197FD456E07}">
  <a:tblStyle styleId="{A4CF9C83-68EE-4041-8022-1197FD456E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B9DE899-B6FC-46EA-9273-7F8954D5B6F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Condensed-bold.fntdata"/><Relationship Id="rId83" Type="http://schemas.openxmlformats.org/officeDocument/2006/relationships/font" Target="fonts/RobotoCondensed-regular.fntdata"/><Relationship Id="rId42" Type="http://schemas.openxmlformats.org/officeDocument/2006/relationships/slide" Target="slides/slide37.xml"/><Relationship Id="rId86" Type="http://schemas.openxmlformats.org/officeDocument/2006/relationships/font" Target="fonts/RobotoCondensed-boldItalic.fntdata"/><Relationship Id="rId41" Type="http://schemas.openxmlformats.org/officeDocument/2006/relationships/slide" Target="slides/slide36.xml"/><Relationship Id="rId85" Type="http://schemas.openxmlformats.org/officeDocument/2006/relationships/font" Target="fonts/RobotoCondensed-italic.fntdata"/><Relationship Id="rId44" Type="http://schemas.openxmlformats.org/officeDocument/2006/relationships/slide" Target="slides/slide39.xml"/><Relationship Id="rId88" Type="http://schemas.openxmlformats.org/officeDocument/2006/relationships/font" Target="fonts/SquadaOne-regular.fntdata"/><Relationship Id="rId43" Type="http://schemas.openxmlformats.org/officeDocument/2006/relationships/slide" Target="slides/slide38.xml"/><Relationship Id="rId87" Type="http://schemas.openxmlformats.org/officeDocument/2006/relationships/font" Target="fonts/Righteous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CondensedLight-regular.fntdata"/><Relationship Id="rId80" Type="http://schemas.openxmlformats.org/officeDocument/2006/relationships/font" Target="fonts/FiraSansExtraCondensedMedium-bold.fntdata"/><Relationship Id="rId82" Type="http://schemas.openxmlformats.org/officeDocument/2006/relationships/font" Target="fonts/FiraSansExtraCondensedMedium-boldItalic.fntdata"/><Relationship Id="rId81" Type="http://schemas.openxmlformats.org/officeDocument/2006/relationships/font" Target="fonts/FiraSansExtraCondensed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FiraSansExtraCondensedMedium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CondensedLight-italic.fntdata"/><Relationship Id="rId90" Type="http://schemas.openxmlformats.org/officeDocument/2006/relationships/font" Target="fonts/RobotoCondensedLight-bold.fntdata"/><Relationship Id="rId92" Type="http://schemas.openxmlformats.org/officeDocument/2006/relationships/font" Target="fonts/RobotoCondensedLight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dfs.semanticscholar.org/e27e/bd57dc467ecb3507f399df9becda8de93e0b.pdf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dfs.semanticscholar.org/e27e/bd57dc467ecb3507f399df9becda8de93e0b.pdf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fda849ac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9fda849a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Technology stocks has been one of the most popular sector that has attracted many investors and asset managers, yet, it is notorious for being highly volatile, therefore making it a risky investment option. In such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fda849ac6_1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9fda849ac6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fda849ac6_1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9fda849ac6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fda849ac6_1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9fda849ac6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fda849ac6_1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9fda849ac6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fda849ac6_1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9fda849ac6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fda849ac6_1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9fda849ac6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fda849ac6_1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9fda849ac6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9fda849ac6_1_3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9fda849ac6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fda849ac6_1_3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9fda849ac6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fda849ac6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9fda849ac6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fda849ac6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9fda849ac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I will be doing an introduction to the problem statement and our approach, and my teammates will continue to further explain our solutins and business implementation of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fda849ac6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9fda849ac6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666df085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666df085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9f342eab1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9f342eab1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https://pdfs.semanticscholar.org/e27e/bd57dc467ecb3507f399df9becda8de93e0b.pdf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9f342eab1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9f342eab1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9f342eab1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9f342eab1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9f342eab1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9f342eab1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9f342eab1a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9f342eab1a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f342eab1a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9f342eab1a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9f342eab1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9f342eab1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9f342eab1a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9f342eab1a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fda849ac6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9fda849ac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9f342eab1a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9f342eab1a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f342eab1a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f342eab1a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9f342eab1a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9f342eab1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9f342eab1a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9f342eab1a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9f342eab1a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9f342eab1a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f342eab1a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f342eab1a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9f342eab1a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9f342eab1a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9f342eab1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9f342eab1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9f342eab1a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9f342eab1a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f342eab1a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f342eab1a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fda849ac6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9fda849ac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https://pdfs.semanticscholar.org/e27e/bd57dc467ecb3507f399df9becda8de93e0b.pdf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9f342eab1a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9f342eab1a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9f342eab1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9f342eab1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9f342eab1a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9f342eab1a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9f342eab1a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9f342eab1a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f342eab1a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f342eab1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9f342eab1a_8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9f342eab1a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f342eab1a_8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f342eab1a_8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9f342eab1a_8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9f342eab1a_8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a4ce136d1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a4ce136d1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6788b24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a6788b24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fda849ac6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9fda849ac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We will first, take a look at the current decision making process adopted by most asset management firms including white rock, and identify the problem and insufficiencies of the current practices, and give a brief overview of our solution approach to the problem identified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a6788b24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a6788b24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6788b24c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6788b24c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a6788b24c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a6788b24c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9f342eab1a_9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9f342eab1a_9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a6788b24c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a6788b24c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a6788b24c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a6788b24c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6788b24c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6788b24c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9f33321c1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9f33321c1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a6788b24c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a6788b24c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6788b24c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6788b24c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fda849ac6_1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9fda849ac6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When it comes to the investment in equities, there are two distinctive framework that most investors has adopted.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Fundamental analysis, and technical analysis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f33321c1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f33321c1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a4ce136d1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a4ce136d1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9f342eab1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9f342eab1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9f342eab1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9f342eab1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9f342eab1a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9f342eab1a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9f342eab1a_8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9f342eab1a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9f342eab1a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9f342eab1a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9f342eab1a_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9f342eab1a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9f342eab1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9f342eab1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9f342eab1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9f342eab1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fda849ac6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9fda849ac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9f342eab1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9f342eab1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9f342eab1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9f342eab1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9f342eab1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9f342eab1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9f342eab1a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9f342eab1a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fda849ac6_1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9fda849ac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fda849ac6_1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9fda849ac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7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7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9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1">
  <p:cSld name="CUSTOM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12" name="Google Shape;112;p16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17"/>
          <p:cNvSpPr txBox="1"/>
          <p:nvPr>
            <p:ph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127" name="Google Shape;127;p17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17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2_1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8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hasCustomPrompt="1"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hasCustomPrompt="1"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5" name="Google Shape;35;p5"/>
          <p:cNvSpPr txBox="1"/>
          <p:nvPr>
            <p:ph hasCustomPrompt="1"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8" name="Google Shape;38;p5"/>
          <p:cNvSpPr txBox="1"/>
          <p:nvPr>
            <p:ph hasCustomPrompt="1"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1" name="Google Shape;41;p5"/>
          <p:cNvSpPr txBox="1"/>
          <p:nvPr>
            <p:ph hasCustomPrompt="1"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5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4" name="Google Shape;44;p5"/>
          <p:cNvSpPr txBox="1"/>
          <p:nvPr>
            <p:ph hasCustomPrompt="1"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5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7" name="Google Shape;47;p5"/>
          <p:cNvSpPr txBox="1"/>
          <p:nvPr>
            <p:ph hasCustomPrompt="1"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5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jpg"/><Relationship Id="rId4" Type="http://schemas.openxmlformats.org/officeDocument/2006/relationships/image" Target="../media/image4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45.jpg"/><Relationship Id="rId6" Type="http://schemas.openxmlformats.org/officeDocument/2006/relationships/image" Target="../media/image5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jpg"/><Relationship Id="rId4" Type="http://schemas.openxmlformats.org/officeDocument/2006/relationships/image" Target="../media/image5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Relationship Id="rId4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4294967295" type="ctrTitle"/>
          </p:nvPr>
        </p:nvSpPr>
        <p:spPr>
          <a:xfrm flipH="1">
            <a:off x="1375550" y="17970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</a:pPr>
            <a:r>
              <a:rPr b="0" i="0" lang="es" sz="40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Minimize risk of investing in technology stocks</a:t>
            </a:r>
            <a:endParaRPr b="0" i="0" sz="40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0" name="Google Shape;140;p19"/>
          <p:cNvSpPr txBox="1"/>
          <p:nvPr>
            <p:ph idx="4294967295" type="subTitle"/>
          </p:nvPr>
        </p:nvSpPr>
        <p:spPr>
          <a:xfrm flipH="1">
            <a:off x="3626875" y="3236825"/>
            <a:ext cx="3643500" cy="14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Tan Jun Hong</a:t>
            </a:r>
            <a:endParaRPr b="0" i="0" sz="18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Shao Yakun</a:t>
            </a:r>
            <a:endParaRPr b="0" i="0" sz="18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Ian Pang Yi En</a:t>
            </a:r>
            <a:endParaRPr b="0" i="0" sz="18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Chin Min Ray</a:t>
            </a:r>
            <a:endParaRPr b="0" i="0" sz="18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Ryan Tan Yu Xiang</a:t>
            </a:r>
            <a:endParaRPr b="0" i="0" sz="18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Sherwin Lui Jia Xing</a:t>
            </a:r>
            <a:endParaRPr b="0" i="0" sz="18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7908400" y="0"/>
            <a:ext cx="12357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 5</a:t>
            </a:r>
            <a:endParaRPr b="1" i="0" sz="24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8"/>
          <p:cNvGrpSpPr/>
          <p:nvPr/>
        </p:nvGrpSpPr>
        <p:grpSpPr>
          <a:xfrm>
            <a:off x="2024150" y="1673689"/>
            <a:ext cx="5389986" cy="1579899"/>
            <a:chOff x="516820" y="2047475"/>
            <a:chExt cx="8115004" cy="2378650"/>
          </a:xfrm>
        </p:grpSpPr>
        <p:grpSp>
          <p:nvGrpSpPr>
            <p:cNvPr id="344" name="Google Shape;344;p28"/>
            <p:cNvGrpSpPr/>
            <p:nvPr/>
          </p:nvGrpSpPr>
          <p:grpSpPr>
            <a:xfrm>
              <a:off x="2177307" y="2653425"/>
              <a:ext cx="1277110" cy="680500"/>
              <a:chOff x="4662475" y="1976500"/>
              <a:chExt cx="68725" cy="36625"/>
            </a:xfrm>
          </p:grpSpPr>
          <p:sp>
            <p:nvSpPr>
              <p:cNvPr id="345" name="Google Shape;345;p28"/>
              <p:cNvSpPr/>
              <p:nvPr/>
            </p:nvSpPr>
            <p:spPr>
              <a:xfrm>
                <a:off x="4690800" y="1976500"/>
                <a:ext cx="40400" cy="36625"/>
              </a:xfrm>
              <a:custGeom>
                <a:rect b="b" l="l" r="r" t="t"/>
                <a:pathLst>
                  <a:path extrusionOk="0" h="1465" w="1616">
                    <a:moveTo>
                      <a:pt x="887" y="0"/>
                    </a:moveTo>
                    <a:lnTo>
                      <a:pt x="692" y="188"/>
                    </a:lnTo>
                    <a:lnTo>
                      <a:pt x="1104" y="599"/>
                    </a:lnTo>
                    <a:lnTo>
                      <a:pt x="0" y="599"/>
                    </a:lnTo>
                    <a:lnTo>
                      <a:pt x="0" y="866"/>
                    </a:lnTo>
                    <a:lnTo>
                      <a:pt x="1104" y="866"/>
                    </a:lnTo>
                    <a:lnTo>
                      <a:pt x="692" y="1269"/>
                    </a:lnTo>
                    <a:lnTo>
                      <a:pt x="887" y="1464"/>
                    </a:lnTo>
                    <a:lnTo>
                      <a:pt x="1616" y="729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4674375" y="1991450"/>
                <a:ext cx="10675" cy="6700"/>
              </a:xfrm>
              <a:custGeom>
                <a:rect b="b" l="l" r="r" t="t"/>
                <a:pathLst>
                  <a:path extrusionOk="0" h="268" w="427">
                    <a:moveTo>
                      <a:pt x="1" y="1"/>
                    </a:moveTo>
                    <a:lnTo>
                      <a:pt x="1" y="268"/>
                    </a:lnTo>
                    <a:lnTo>
                      <a:pt x="426" y="268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8"/>
              <p:cNvSpPr/>
              <p:nvPr/>
            </p:nvSpPr>
            <p:spPr>
              <a:xfrm>
                <a:off x="4662475" y="1991450"/>
                <a:ext cx="5625" cy="6700"/>
              </a:xfrm>
              <a:custGeom>
                <a:rect b="b" l="l" r="r" t="t"/>
                <a:pathLst>
                  <a:path extrusionOk="0" h="268" w="225">
                    <a:moveTo>
                      <a:pt x="1" y="1"/>
                    </a:moveTo>
                    <a:lnTo>
                      <a:pt x="1" y="268"/>
                    </a:lnTo>
                    <a:lnTo>
                      <a:pt x="224" y="268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" name="Google Shape;348;p28"/>
            <p:cNvGrpSpPr/>
            <p:nvPr/>
          </p:nvGrpSpPr>
          <p:grpSpPr>
            <a:xfrm>
              <a:off x="847310" y="2339974"/>
              <a:ext cx="1150859" cy="1162245"/>
              <a:chOff x="-59100700" y="1911950"/>
              <a:chExt cx="315875" cy="319000"/>
            </a:xfrm>
          </p:grpSpPr>
          <p:sp>
            <p:nvSpPr>
              <p:cNvPr id="349" name="Google Shape;349;p28"/>
              <p:cNvSpPr/>
              <p:nvPr/>
            </p:nvSpPr>
            <p:spPr>
              <a:xfrm>
                <a:off x="-59015625" y="1993850"/>
                <a:ext cx="20500" cy="20525"/>
              </a:xfrm>
              <a:custGeom>
                <a:rect b="b" l="l" r="r" t="t"/>
                <a:pathLst>
                  <a:path extrusionOk="0" h="821" w="820">
                    <a:moveTo>
                      <a:pt x="189" y="1"/>
                    </a:moveTo>
                    <a:cubicBezTo>
                      <a:pt x="63" y="1"/>
                      <a:pt x="0" y="64"/>
                      <a:pt x="0" y="190"/>
                    </a:cubicBezTo>
                    <a:lnTo>
                      <a:pt x="0" y="631"/>
                    </a:lnTo>
                    <a:cubicBezTo>
                      <a:pt x="0" y="757"/>
                      <a:pt x="95" y="820"/>
                      <a:pt x="189" y="820"/>
                    </a:cubicBezTo>
                    <a:lnTo>
                      <a:pt x="630" y="820"/>
                    </a:lnTo>
                    <a:cubicBezTo>
                      <a:pt x="725" y="820"/>
                      <a:pt x="820" y="757"/>
                      <a:pt x="820" y="631"/>
                    </a:cubicBezTo>
                    <a:lnTo>
                      <a:pt x="820" y="190"/>
                    </a:lnTo>
                    <a:cubicBezTo>
                      <a:pt x="820" y="64"/>
                      <a:pt x="725" y="1"/>
                      <a:pt x="6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>
                <a:off x="-58954200" y="1993850"/>
                <a:ext cx="21300" cy="20525"/>
              </a:xfrm>
              <a:custGeom>
                <a:rect b="b" l="l" r="r" t="t"/>
                <a:pathLst>
                  <a:path extrusionOk="0" h="821" w="852">
                    <a:moveTo>
                      <a:pt x="221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221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-58891975" y="1993850"/>
                <a:ext cx="21300" cy="20525"/>
              </a:xfrm>
              <a:custGeom>
                <a:rect b="b" l="l" r="r" t="t"/>
                <a:pathLst>
                  <a:path extrusionOk="0" h="821" w="852">
                    <a:moveTo>
                      <a:pt x="190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190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>
                <a:off x="-59015625" y="2034825"/>
                <a:ext cx="20500" cy="21275"/>
              </a:xfrm>
              <a:custGeom>
                <a:rect b="b" l="l" r="r" t="t"/>
                <a:pathLst>
                  <a:path extrusionOk="0" h="851" w="820">
                    <a:moveTo>
                      <a:pt x="189" y="0"/>
                    </a:moveTo>
                    <a:cubicBezTo>
                      <a:pt x="63" y="0"/>
                      <a:pt x="0" y="95"/>
                      <a:pt x="0" y="221"/>
                    </a:cubicBezTo>
                    <a:lnTo>
                      <a:pt x="0" y="630"/>
                    </a:lnTo>
                    <a:cubicBezTo>
                      <a:pt x="0" y="756"/>
                      <a:pt x="95" y="851"/>
                      <a:pt x="189" y="851"/>
                    </a:cubicBezTo>
                    <a:lnTo>
                      <a:pt x="630" y="851"/>
                    </a:lnTo>
                    <a:cubicBezTo>
                      <a:pt x="725" y="851"/>
                      <a:pt x="820" y="756"/>
                      <a:pt x="820" y="630"/>
                    </a:cubicBezTo>
                    <a:lnTo>
                      <a:pt x="820" y="221"/>
                    </a:lnTo>
                    <a:cubicBezTo>
                      <a:pt x="820" y="95"/>
                      <a:pt x="725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8"/>
              <p:cNvSpPr/>
              <p:nvPr/>
            </p:nvSpPr>
            <p:spPr>
              <a:xfrm>
                <a:off x="-58954200" y="2034825"/>
                <a:ext cx="21300" cy="21275"/>
              </a:xfrm>
              <a:custGeom>
                <a:rect b="b" l="l" r="r" t="t"/>
                <a:pathLst>
                  <a:path extrusionOk="0" h="851" w="852">
                    <a:moveTo>
                      <a:pt x="221" y="0"/>
                    </a:moveTo>
                    <a:cubicBezTo>
                      <a:pt x="95" y="0"/>
                      <a:pt x="1" y="95"/>
                      <a:pt x="1" y="221"/>
                    </a:cubicBezTo>
                    <a:lnTo>
                      <a:pt x="1" y="630"/>
                    </a:lnTo>
                    <a:cubicBezTo>
                      <a:pt x="1" y="756"/>
                      <a:pt x="127" y="851"/>
                      <a:pt x="221" y="851"/>
                    </a:cubicBezTo>
                    <a:lnTo>
                      <a:pt x="631" y="851"/>
                    </a:lnTo>
                    <a:cubicBezTo>
                      <a:pt x="757" y="851"/>
                      <a:pt x="851" y="756"/>
                      <a:pt x="851" y="630"/>
                    </a:cubicBezTo>
                    <a:lnTo>
                      <a:pt x="851" y="221"/>
                    </a:lnTo>
                    <a:cubicBezTo>
                      <a:pt x="851" y="95"/>
                      <a:pt x="757" y="0"/>
                      <a:pt x="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>
                <a:off x="-58891975" y="2034825"/>
                <a:ext cx="21300" cy="21275"/>
              </a:xfrm>
              <a:custGeom>
                <a:rect b="b" l="l" r="r" t="t"/>
                <a:pathLst>
                  <a:path extrusionOk="0" h="851" w="852">
                    <a:moveTo>
                      <a:pt x="190" y="0"/>
                    </a:moveTo>
                    <a:cubicBezTo>
                      <a:pt x="95" y="0"/>
                      <a:pt x="1" y="95"/>
                      <a:pt x="1" y="221"/>
                    </a:cubicBezTo>
                    <a:lnTo>
                      <a:pt x="1" y="630"/>
                    </a:lnTo>
                    <a:cubicBezTo>
                      <a:pt x="1" y="756"/>
                      <a:pt x="127" y="851"/>
                      <a:pt x="190" y="851"/>
                    </a:cubicBezTo>
                    <a:lnTo>
                      <a:pt x="631" y="851"/>
                    </a:lnTo>
                    <a:cubicBezTo>
                      <a:pt x="757" y="851"/>
                      <a:pt x="851" y="756"/>
                      <a:pt x="851" y="630"/>
                    </a:cubicBezTo>
                    <a:lnTo>
                      <a:pt x="851" y="221"/>
                    </a:lnTo>
                    <a:cubicBezTo>
                      <a:pt x="851" y="95"/>
                      <a:pt x="757" y="0"/>
                      <a:pt x="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-59015625" y="2076550"/>
                <a:ext cx="20500" cy="20525"/>
              </a:xfrm>
              <a:custGeom>
                <a:rect b="b" l="l" r="r" t="t"/>
                <a:pathLst>
                  <a:path extrusionOk="0" h="821" w="820">
                    <a:moveTo>
                      <a:pt x="189" y="1"/>
                    </a:moveTo>
                    <a:cubicBezTo>
                      <a:pt x="63" y="1"/>
                      <a:pt x="0" y="64"/>
                      <a:pt x="0" y="190"/>
                    </a:cubicBezTo>
                    <a:lnTo>
                      <a:pt x="0" y="631"/>
                    </a:lnTo>
                    <a:cubicBezTo>
                      <a:pt x="0" y="757"/>
                      <a:pt x="95" y="820"/>
                      <a:pt x="189" y="820"/>
                    </a:cubicBezTo>
                    <a:lnTo>
                      <a:pt x="630" y="820"/>
                    </a:lnTo>
                    <a:cubicBezTo>
                      <a:pt x="725" y="820"/>
                      <a:pt x="820" y="757"/>
                      <a:pt x="820" y="631"/>
                    </a:cubicBezTo>
                    <a:lnTo>
                      <a:pt x="820" y="190"/>
                    </a:lnTo>
                    <a:cubicBezTo>
                      <a:pt x="820" y="64"/>
                      <a:pt x="725" y="1"/>
                      <a:pt x="6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-58954200" y="2076550"/>
                <a:ext cx="21300" cy="20525"/>
              </a:xfrm>
              <a:custGeom>
                <a:rect b="b" l="l" r="r" t="t"/>
                <a:pathLst>
                  <a:path extrusionOk="0" h="821" w="852">
                    <a:moveTo>
                      <a:pt x="221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221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8"/>
              <p:cNvSpPr/>
              <p:nvPr/>
            </p:nvSpPr>
            <p:spPr>
              <a:xfrm>
                <a:off x="-58891975" y="2076550"/>
                <a:ext cx="21300" cy="20525"/>
              </a:xfrm>
              <a:custGeom>
                <a:rect b="b" l="l" r="r" t="t"/>
                <a:pathLst>
                  <a:path extrusionOk="0" h="821" w="852">
                    <a:moveTo>
                      <a:pt x="190" y="1"/>
                    </a:moveTo>
                    <a:cubicBezTo>
                      <a:pt x="95" y="1"/>
                      <a:pt x="1" y="64"/>
                      <a:pt x="1" y="190"/>
                    </a:cubicBezTo>
                    <a:lnTo>
                      <a:pt x="1" y="631"/>
                    </a:lnTo>
                    <a:cubicBezTo>
                      <a:pt x="1" y="757"/>
                      <a:pt x="127" y="820"/>
                      <a:pt x="190" y="820"/>
                    </a:cubicBezTo>
                    <a:lnTo>
                      <a:pt x="631" y="820"/>
                    </a:lnTo>
                    <a:cubicBezTo>
                      <a:pt x="757" y="820"/>
                      <a:pt x="851" y="757"/>
                      <a:pt x="851" y="631"/>
                    </a:cubicBezTo>
                    <a:lnTo>
                      <a:pt x="851" y="190"/>
                    </a:lnTo>
                    <a:cubicBezTo>
                      <a:pt x="851" y="64"/>
                      <a:pt x="757" y="1"/>
                      <a:pt x="6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8"/>
              <p:cNvSpPr/>
              <p:nvPr/>
            </p:nvSpPr>
            <p:spPr>
              <a:xfrm>
                <a:off x="-59100700" y="1911950"/>
                <a:ext cx="315875" cy="319000"/>
              </a:xfrm>
              <a:custGeom>
                <a:rect b="b" l="l" r="r" t="t"/>
                <a:pathLst>
                  <a:path extrusionOk="0" h="12760" w="12635">
                    <a:moveTo>
                      <a:pt x="9169" y="788"/>
                    </a:moveTo>
                    <a:lnTo>
                      <a:pt x="9169" y="1607"/>
                    </a:lnTo>
                    <a:lnTo>
                      <a:pt x="3403" y="1607"/>
                    </a:lnTo>
                    <a:lnTo>
                      <a:pt x="3403" y="788"/>
                    </a:lnTo>
                    <a:close/>
                    <a:moveTo>
                      <a:pt x="1734" y="9074"/>
                    </a:moveTo>
                    <a:lnTo>
                      <a:pt x="1734" y="11815"/>
                    </a:lnTo>
                    <a:lnTo>
                      <a:pt x="788" y="11815"/>
                    </a:lnTo>
                    <a:lnTo>
                      <a:pt x="788" y="9074"/>
                    </a:lnTo>
                    <a:close/>
                    <a:moveTo>
                      <a:pt x="5861" y="9074"/>
                    </a:moveTo>
                    <a:lnTo>
                      <a:pt x="5861" y="11815"/>
                    </a:lnTo>
                    <a:lnTo>
                      <a:pt x="4223" y="11815"/>
                    </a:lnTo>
                    <a:lnTo>
                      <a:pt x="4223" y="9074"/>
                    </a:lnTo>
                    <a:close/>
                    <a:moveTo>
                      <a:pt x="8350" y="9074"/>
                    </a:moveTo>
                    <a:lnTo>
                      <a:pt x="8350" y="11815"/>
                    </a:lnTo>
                    <a:lnTo>
                      <a:pt x="6711" y="11815"/>
                    </a:lnTo>
                    <a:lnTo>
                      <a:pt x="6711" y="9074"/>
                    </a:lnTo>
                    <a:close/>
                    <a:moveTo>
                      <a:pt x="10051" y="2458"/>
                    </a:moveTo>
                    <a:lnTo>
                      <a:pt x="10051" y="11815"/>
                    </a:lnTo>
                    <a:lnTo>
                      <a:pt x="9169" y="11815"/>
                    </a:lnTo>
                    <a:lnTo>
                      <a:pt x="9169" y="8664"/>
                    </a:lnTo>
                    <a:cubicBezTo>
                      <a:pt x="9169" y="8444"/>
                      <a:pt x="8980" y="8223"/>
                      <a:pt x="8791" y="8223"/>
                    </a:cubicBezTo>
                    <a:lnTo>
                      <a:pt x="3813" y="8223"/>
                    </a:lnTo>
                    <a:cubicBezTo>
                      <a:pt x="3592" y="8223"/>
                      <a:pt x="3435" y="8444"/>
                      <a:pt x="3435" y="8664"/>
                    </a:cubicBezTo>
                    <a:lnTo>
                      <a:pt x="3435" y="11815"/>
                    </a:lnTo>
                    <a:lnTo>
                      <a:pt x="2616" y="11815"/>
                    </a:lnTo>
                    <a:lnTo>
                      <a:pt x="2616" y="2458"/>
                    </a:lnTo>
                    <a:close/>
                    <a:moveTo>
                      <a:pt x="11815" y="9074"/>
                    </a:moveTo>
                    <a:lnTo>
                      <a:pt x="11815" y="11815"/>
                    </a:lnTo>
                    <a:lnTo>
                      <a:pt x="10839" y="11815"/>
                    </a:lnTo>
                    <a:lnTo>
                      <a:pt x="10839" y="9074"/>
                    </a:lnTo>
                    <a:close/>
                    <a:moveTo>
                      <a:pt x="2994" y="0"/>
                    </a:moveTo>
                    <a:cubicBezTo>
                      <a:pt x="2773" y="0"/>
                      <a:pt x="2616" y="190"/>
                      <a:pt x="2616" y="410"/>
                    </a:cubicBezTo>
                    <a:lnTo>
                      <a:pt x="2616" y="1670"/>
                    </a:lnTo>
                    <a:lnTo>
                      <a:pt x="2206" y="1670"/>
                    </a:lnTo>
                    <a:cubicBezTo>
                      <a:pt x="1986" y="1670"/>
                      <a:pt x="1765" y="1859"/>
                      <a:pt x="1765" y="2080"/>
                    </a:cubicBezTo>
                    <a:lnTo>
                      <a:pt x="1765" y="8318"/>
                    </a:lnTo>
                    <a:lnTo>
                      <a:pt x="410" y="8318"/>
                    </a:lnTo>
                    <a:cubicBezTo>
                      <a:pt x="158" y="8318"/>
                      <a:pt x="1" y="8507"/>
                      <a:pt x="1" y="8727"/>
                    </a:cubicBezTo>
                    <a:lnTo>
                      <a:pt x="1" y="12319"/>
                    </a:lnTo>
                    <a:cubicBezTo>
                      <a:pt x="1" y="12571"/>
                      <a:pt x="190" y="12760"/>
                      <a:pt x="410" y="12760"/>
                    </a:cubicBezTo>
                    <a:lnTo>
                      <a:pt x="12256" y="12760"/>
                    </a:lnTo>
                    <a:cubicBezTo>
                      <a:pt x="12477" y="12760"/>
                      <a:pt x="12634" y="12571"/>
                      <a:pt x="12634" y="12319"/>
                    </a:cubicBezTo>
                    <a:lnTo>
                      <a:pt x="12634" y="8664"/>
                    </a:lnTo>
                    <a:cubicBezTo>
                      <a:pt x="12634" y="8444"/>
                      <a:pt x="12445" y="8223"/>
                      <a:pt x="12225" y="8223"/>
                    </a:cubicBezTo>
                    <a:lnTo>
                      <a:pt x="10839" y="8223"/>
                    </a:lnTo>
                    <a:lnTo>
                      <a:pt x="10839" y="2017"/>
                    </a:lnTo>
                    <a:cubicBezTo>
                      <a:pt x="10839" y="1765"/>
                      <a:pt x="10650" y="1576"/>
                      <a:pt x="10429" y="1576"/>
                    </a:cubicBezTo>
                    <a:lnTo>
                      <a:pt x="10019" y="1576"/>
                    </a:lnTo>
                    <a:lnTo>
                      <a:pt x="10019" y="410"/>
                    </a:lnTo>
                    <a:cubicBezTo>
                      <a:pt x="10019" y="158"/>
                      <a:pt x="9799" y="0"/>
                      <a:pt x="96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" name="Google Shape;359;p28"/>
            <p:cNvGrpSpPr/>
            <p:nvPr/>
          </p:nvGrpSpPr>
          <p:grpSpPr>
            <a:xfrm>
              <a:off x="3633568" y="2201750"/>
              <a:ext cx="518102" cy="501242"/>
              <a:chOff x="3270550" y="832575"/>
              <a:chExt cx="499375" cy="483125"/>
            </a:xfrm>
          </p:grpSpPr>
          <p:sp>
            <p:nvSpPr>
              <p:cNvPr id="360" name="Google Shape;360;p28"/>
              <p:cNvSpPr/>
              <p:nvPr/>
            </p:nvSpPr>
            <p:spPr>
              <a:xfrm>
                <a:off x="3270550" y="865975"/>
                <a:ext cx="463725" cy="449725"/>
              </a:xfrm>
              <a:custGeom>
                <a:rect b="b" l="l" r="r" t="t"/>
                <a:pathLst>
                  <a:path extrusionOk="0" h="17989" w="18549">
                    <a:moveTo>
                      <a:pt x="4823" y="1361"/>
                    </a:moveTo>
                    <a:lnTo>
                      <a:pt x="9177" y="8619"/>
                    </a:lnTo>
                    <a:cubicBezTo>
                      <a:pt x="9237" y="8716"/>
                      <a:pt x="9325" y="8794"/>
                      <a:pt x="9427" y="8843"/>
                    </a:cubicBezTo>
                    <a:lnTo>
                      <a:pt x="17136" y="12345"/>
                    </a:lnTo>
                    <a:cubicBezTo>
                      <a:pt x="15653" y="15102"/>
                      <a:pt x="12779" y="16856"/>
                      <a:pt x="9663" y="16856"/>
                    </a:cubicBezTo>
                    <a:cubicBezTo>
                      <a:pt x="4958" y="16856"/>
                      <a:pt x="1133" y="13031"/>
                      <a:pt x="1133" y="8326"/>
                    </a:cubicBezTo>
                    <a:cubicBezTo>
                      <a:pt x="1133" y="5573"/>
                      <a:pt x="2534" y="2952"/>
                      <a:pt x="4823" y="1361"/>
                    </a:cubicBezTo>
                    <a:close/>
                    <a:moveTo>
                      <a:pt x="5005" y="0"/>
                    </a:moveTo>
                    <a:cubicBezTo>
                      <a:pt x="4907" y="0"/>
                      <a:pt x="4807" y="26"/>
                      <a:pt x="4717" y="80"/>
                    </a:cubicBezTo>
                    <a:cubicBezTo>
                      <a:pt x="3313" y="926"/>
                      <a:pt x="2141" y="2106"/>
                      <a:pt x="1311" y="3516"/>
                    </a:cubicBezTo>
                    <a:cubicBezTo>
                      <a:pt x="453" y="4975"/>
                      <a:pt x="1" y="6636"/>
                      <a:pt x="1" y="8326"/>
                    </a:cubicBezTo>
                    <a:cubicBezTo>
                      <a:pt x="1" y="10896"/>
                      <a:pt x="1009" y="13321"/>
                      <a:pt x="2839" y="15150"/>
                    </a:cubicBezTo>
                    <a:cubicBezTo>
                      <a:pt x="4669" y="16980"/>
                      <a:pt x="7093" y="17989"/>
                      <a:pt x="9663" y="17989"/>
                    </a:cubicBezTo>
                    <a:cubicBezTo>
                      <a:pt x="13410" y="17989"/>
                      <a:pt x="16846" y="15757"/>
                      <a:pt x="18419" y="12306"/>
                    </a:cubicBezTo>
                    <a:cubicBezTo>
                      <a:pt x="18549" y="12022"/>
                      <a:pt x="18422" y="11687"/>
                      <a:pt x="18138" y="11557"/>
                    </a:cubicBezTo>
                    <a:lnTo>
                      <a:pt x="10058" y="7886"/>
                    </a:lnTo>
                    <a:lnTo>
                      <a:pt x="5493" y="277"/>
                    </a:lnTo>
                    <a:cubicBezTo>
                      <a:pt x="5387" y="99"/>
                      <a:pt x="5198" y="0"/>
                      <a:pt x="50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3562600" y="876075"/>
                <a:ext cx="207325" cy="241775"/>
              </a:xfrm>
              <a:custGeom>
                <a:rect b="b" l="l" r="r" t="t"/>
                <a:pathLst>
                  <a:path extrusionOk="0" h="9671" w="8293">
                    <a:moveTo>
                      <a:pt x="4204" y="1437"/>
                    </a:moveTo>
                    <a:cubicBezTo>
                      <a:pt x="5680" y="2826"/>
                      <a:pt x="6517" y="4764"/>
                      <a:pt x="6511" y="6790"/>
                    </a:cubicBezTo>
                    <a:cubicBezTo>
                      <a:pt x="6511" y="7300"/>
                      <a:pt x="6459" y="7811"/>
                      <a:pt x="6354" y="8309"/>
                    </a:cubicBezTo>
                    <a:lnTo>
                      <a:pt x="1468" y="6090"/>
                    </a:lnTo>
                    <a:lnTo>
                      <a:pt x="4204" y="1437"/>
                    </a:lnTo>
                    <a:close/>
                    <a:moveTo>
                      <a:pt x="4060" y="1"/>
                    </a:moveTo>
                    <a:cubicBezTo>
                      <a:pt x="3867" y="1"/>
                      <a:pt x="3677" y="99"/>
                      <a:pt x="3570" y="280"/>
                    </a:cubicBezTo>
                    <a:lnTo>
                      <a:pt x="173" y="6056"/>
                    </a:lnTo>
                    <a:cubicBezTo>
                      <a:pt x="1" y="6346"/>
                      <a:pt x="119" y="6721"/>
                      <a:pt x="427" y="6860"/>
                    </a:cubicBezTo>
                    <a:lnTo>
                      <a:pt x="6499" y="9622"/>
                    </a:lnTo>
                    <a:cubicBezTo>
                      <a:pt x="6574" y="9656"/>
                      <a:pt x="6653" y="9671"/>
                      <a:pt x="6734" y="9671"/>
                    </a:cubicBezTo>
                    <a:cubicBezTo>
                      <a:pt x="6982" y="9671"/>
                      <a:pt x="7202" y="9508"/>
                      <a:pt x="7275" y="9269"/>
                    </a:cubicBezTo>
                    <a:cubicBezTo>
                      <a:pt x="8292" y="5921"/>
                      <a:pt x="7157" y="2291"/>
                      <a:pt x="4409" y="123"/>
                    </a:cubicBezTo>
                    <a:cubicBezTo>
                      <a:pt x="4305" y="40"/>
                      <a:pt x="4182" y="1"/>
                      <a:pt x="40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3443500" y="832575"/>
                <a:ext cx="187300" cy="173625"/>
              </a:xfrm>
              <a:custGeom>
                <a:rect b="b" l="l" r="r" t="t"/>
                <a:pathLst>
                  <a:path extrusionOk="0" h="6945" w="7492">
                    <a:moveTo>
                      <a:pt x="3877" y="1133"/>
                    </a:moveTo>
                    <a:cubicBezTo>
                      <a:pt x="4588" y="1133"/>
                      <a:pt x="5300" y="1235"/>
                      <a:pt x="5991" y="1440"/>
                    </a:cubicBezTo>
                    <a:lnTo>
                      <a:pt x="3735" y="5269"/>
                    </a:lnTo>
                    <a:lnTo>
                      <a:pt x="1492" y="1528"/>
                    </a:lnTo>
                    <a:cubicBezTo>
                      <a:pt x="2264" y="1265"/>
                      <a:pt x="3070" y="1133"/>
                      <a:pt x="3877" y="1133"/>
                    </a:cubicBezTo>
                    <a:close/>
                    <a:moveTo>
                      <a:pt x="3877" y="0"/>
                    </a:moveTo>
                    <a:cubicBezTo>
                      <a:pt x="2702" y="0"/>
                      <a:pt x="1528" y="243"/>
                      <a:pt x="432" y="728"/>
                    </a:cubicBezTo>
                    <a:cubicBezTo>
                      <a:pt x="121" y="867"/>
                      <a:pt x="0" y="1244"/>
                      <a:pt x="175" y="1537"/>
                    </a:cubicBezTo>
                    <a:lnTo>
                      <a:pt x="3255" y="6670"/>
                    </a:lnTo>
                    <a:cubicBezTo>
                      <a:pt x="3358" y="6839"/>
                      <a:pt x="3542" y="6945"/>
                      <a:pt x="3741" y="6945"/>
                    </a:cubicBezTo>
                    <a:lnTo>
                      <a:pt x="3744" y="6945"/>
                    </a:lnTo>
                    <a:cubicBezTo>
                      <a:pt x="3943" y="6945"/>
                      <a:pt x="4128" y="6839"/>
                      <a:pt x="4230" y="6667"/>
                    </a:cubicBezTo>
                    <a:lnTo>
                      <a:pt x="7313" y="1419"/>
                    </a:lnTo>
                    <a:cubicBezTo>
                      <a:pt x="7491" y="1120"/>
                      <a:pt x="7358" y="737"/>
                      <a:pt x="7038" y="607"/>
                    </a:cubicBezTo>
                    <a:cubicBezTo>
                      <a:pt x="6023" y="202"/>
                      <a:pt x="4950" y="0"/>
                      <a:pt x="38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3" name="Google Shape;363;p28"/>
            <p:cNvSpPr/>
            <p:nvPr/>
          </p:nvSpPr>
          <p:spPr>
            <a:xfrm>
              <a:off x="4330837" y="2195407"/>
              <a:ext cx="520102" cy="513922"/>
            </a:xfrm>
            <a:custGeom>
              <a:rect b="b" l="l" r="r" t="t"/>
              <a:pathLst>
                <a:path extrusionOk="0" h="12724" w="12877">
                  <a:moveTo>
                    <a:pt x="10492" y="1603"/>
                  </a:moveTo>
                  <a:lnTo>
                    <a:pt x="10429" y="1855"/>
                  </a:lnTo>
                  <a:cubicBezTo>
                    <a:pt x="10429" y="1981"/>
                    <a:pt x="10492" y="2138"/>
                    <a:pt x="10555" y="2201"/>
                  </a:cubicBezTo>
                  <a:cubicBezTo>
                    <a:pt x="10649" y="2296"/>
                    <a:pt x="10807" y="2327"/>
                    <a:pt x="10901" y="2327"/>
                  </a:cubicBezTo>
                  <a:lnTo>
                    <a:pt x="11153" y="2296"/>
                  </a:lnTo>
                  <a:lnTo>
                    <a:pt x="10492" y="2957"/>
                  </a:lnTo>
                  <a:lnTo>
                    <a:pt x="9736" y="3083"/>
                  </a:lnTo>
                  <a:lnTo>
                    <a:pt x="9799" y="2296"/>
                  </a:lnTo>
                  <a:lnTo>
                    <a:pt x="10492" y="1603"/>
                  </a:lnTo>
                  <a:close/>
                  <a:moveTo>
                    <a:pt x="6270" y="6108"/>
                  </a:moveTo>
                  <a:cubicBezTo>
                    <a:pt x="6396" y="6108"/>
                    <a:pt x="6459" y="6139"/>
                    <a:pt x="6554" y="6234"/>
                  </a:cubicBezTo>
                  <a:cubicBezTo>
                    <a:pt x="6617" y="6265"/>
                    <a:pt x="6648" y="6391"/>
                    <a:pt x="6648" y="6486"/>
                  </a:cubicBezTo>
                  <a:cubicBezTo>
                    <a:pt x="6648" y="6738"/>
                    <a:pt x="6459" y="6927"/>
                    <a:pt x="6270" y="6927"/>
                  </a:cubicBezTo>
                  <a:cubicBezTo>
                    <a:pt x="6081" y="6927"/>
                    <a:pt x="5861" y="6738"/>
                    <a:pt x="5861" y="6486"/>
                  </a:cubicBezTo>
                  <a:cubicBezTo>
                    <a:pt x="5861" y="6265"/>
                    <a:pt x="6081" y="6108"/>
                    <a:pt x="6270" y="6108"/>
                  </a:cubicBezTo>
                  <a:close/>
                  <a:moveTo>
                    <a:pt x="6176" y="4375"/>
                  </a:moveTo>
                  <a:cubicBezTo>
                    <a:pt x="6617" y="4375"/>
                    <a:pt x="7026" y="4501"/>
                    <a:pt x="7341" y="4722"/>
                  </a:cubicBezTo>
                  <a:lnTo>
                    <a:pt x="6743" y="5320"/>
                  </a:lnTo>
                  <a:cubicBezTo>
                    <a:pt x="6617" y="5289"/>
                    <a:pt x="6428" y="5226"/>
                    <a:pt x="6239" y="5226"/>
                  </a:cubicBezTo>
                  <a:cubicBezTo>
                    <a:pt x="5546" y="5226"/>
                    <a:pt x="5010" y="5793"/>
                    <a:pt x="5010" y="6454"/>
                  </a:cubicBezTo>
                  <a:cubicBezTo>
                    <a:pt x="5010" y="7116"/>
                    <a:pt x="5546" y="7715"/>
                    <a:pt x="6239" y="7715"/>
                  </a:cubicBezTo>
                  <a:cubicBezTo>
                    <a:pt x="6900" y="7715"/>
                    <a:pt x="7467" y="7147"/>
                    <a:pt x="7467" y="6454"/>
                  </a:cubicBezTo>
                  <a:cubicBezTo>
                    <a:pt x="7467" y="6265"/>
                    <a:pt x="7404" y="6108"/>
                    <a:pt x="7341" y="5887"/>
                  </a:cubicBezTo>
                  <a:lnTo>
                    <a:pt x="7908" y="5320"/>
                  </a:lnTo>
                  <a:cubicBezTo>
                    <a:pt x="8160" y="5635"/>
                    <a:pt x="8286" y="6013"/>
                    <a:pt x="8286" y="6454"/>
                  </a:cubicBezTo>
                  <a:cubicBezTo>
                    <a:pt x="8286" y="7588"/>
                    <a:pt x="7341" y="8534"/>
                    <a:pt x="6176" y="8534"/>
                  </a:cubicBezTo>
                  <a:cubicBezTo>
                    <a:pt x="5041" y="8534"/>
                    <a:pt x="4096" y="7588"/>
                    <a:pt x="4096" y="6454"/>
                  </a:cubicBezTo>
                  <a:cubicBezTo>
                    <a:pt x="4096" y="5320"/>
                    <a:pt x="5041" y="4375"/>
                    <a:pt x="6176" y="4375"/>
                  </a:cubicBezTo>
                  <a:close/>
                  <a:moveTo>
                    <a:pt x="6239" y="2800"/>
                  </a:moveTo>
                  <a:cubicBezTo>
                    <a:pt x="7089" y="2800"/>
                    <a:pt x="7908" y="3115"/>
                    <a:pt x="8539" y="3619"/>
                  </a:cubicBezTo>
                  <a:lnTo>
                    <a:pt x="7971" y="4217"/>
                  </a:lnTo>
                  <a:cubicBezTo>
                    <a:pt x="7499" y="3839"/>
                    <a:pt x="6869" y="3619"/>
                    <a:pt x="6239" y="3619"/>
                  </a:cubicBezTo>
                  <a:cubicBezTo>
                    <a:pt x="4600" y="3619"/>
                    <a:pt x="3309" y="4911"/>
                    <a:pt x="3309" y="6486"/>
                  </a:cubicBezTo>
                  <a:cubicBezTo>
                    <a:pt x="3309" y="8124"/>
                    <a:pt x="4632" y="9416"/>
                    <a:pt x="6239" y="9416"/>
                  </a:cubicBezTo>
                  <a:cubicBezTo>
                    <a:pt x="7845" y="9416"/>
                    <a:pt x="9137" y="8124"/>
                    <a:pt x="9137" y="6486"/>
                  </a:cubicBezTo>
                  <a:cubicBezTo>
                    <a:pt x="9137" y="5856"/>
                    <a:pt x="8948" y="5226"/>
                    <a:pt x="8539" y="4753"/>
                  </a:cubicBezTo>
                  <a:lnTo>
                    <a:pt x="9137" y="4154"/>
                  </a:lnTo>
                  <a:cubicBezTo>
                    <a:pt x="9641" y="4816"/>
                    <a:pt x="9956" y="5604"/>
                    <a:pt x="9956" y="6486"/>
                  </a:cubicBezTo>
                  <a:cubicBezTo>
                    <a:pt x="9956" y="8534"/>
                    <a:pt x="8318" y="10235"/>
                    <a:pt x="6239" y="10235"/>
                  </a:cubicBezTo>
                  <a:cubicBezTo>
                    <a:pt x="4191" y="10235"/>
                    <a:pt x="2490" y="8597"/>
                    <a:pt x="2490" y="6486"/>
                  </a:cubicBezTo>
                  <a:cubicBezTo>
                    <a:pt x="2490" y="4438"/>
                    <a:pt x="4128" y="2800"/>
                    <a:pt x="6239" y="2800"/>
                  </a:cubicBezTo>
                  <a:close/>
                  <a:moveTo>
                    <a:pt x="6270" y="1130"/>
                  </a:moveTo>
                  <a:cubicBezTo>
                    <a:pt x="7247" y="1130"/>
                    <a:pt x="8223" y="1414"/>
                    <a:pt x="9074" y="1918"/>
                  </a:cubicBezTo>
                  <a:cubicBezTo>
                    <a:pt x="9074" y="1949"/>
                    <a:pt x="9011" y="2012"/>
                    <a:pt x="9011" y="2044"/>
                  </a:cubicBezTo>
                  <a:lnTo>
                    <a:pt x="8917" y="2831"/>
                  </a:lnTo>
                  <a:cubicBezTo>
                    <a:pt x="8160" y="2296"/>
                    <a:pt x="7247" y="1981"/>
                    <a:pt x="6270" y="1981"/>
                  </a:cubicBezTo>
                  <a:cubicBezTo>
                    <a:pt x="3750" y="1981"/>
                    <a:pt x="1733" y="4028"/>
                    <a:pt x="1733" y="6486"/>
                  </a:cubicBezTo>
                  <a:cubicBezTo>
                    <a:pt x="1733" y="9006"/>
                    <a:pt x="3781" y="11054"/>
                    <a:pt x="6270" y="11054"/>
                  </a:cubicBezTo>
                  <a:cubicBezTo>
                    <a:pt x="8759" y="11054"/>
                    <a:pt x="10807" y="9006"/>
                    <a:pt x="10807" y="6486"/>
                  </a:cubicBezTo>
                  <a:cubicBezTo>
                    <a:pt x="10807" y="5509"/>
                    <a:pt x="10492" y="4596"/>
                    <a:pt x="9925" y="3871"/>
                  </a:cubicBezTo>
                  <a:lnTo>
                    <a:pt x="10712" y="3745"/>
                  </a:lnTo>
                  <a:cubicBezTo>
                    <a:pt x="10744" y="3745"/>
                    <a:pt x="10807" y="3745"/>
                    <a:pt x="10838" y="3713"/>
                  </a:cubicBezTo>
                  <a:cubicBezTo>
                    <a:pt x="11342" y="4533"/>
                    <a:pt x="11626" y="5478"/>
                    <a:pt x="11626" y="6486"/>
                  </a:cubicBezTo>
                  <a:cubicBezTo>
                    <a:pt x="11626" y="9447"/>
                    <a:pt x="9232" y="11873"/>
                    <a:pt x="6270" y="11873"/>
                  </a:cubicBezTo>
                  <a:cubicBezTo>
                    <a:pt x="3309" y="11873"/>
                    <a:pt x="914" y="9479"/>
                    <a:pt x="914" y="6486"/>
                  </a:cubicBezTo>
                  <a:cubicBezTo>
                    <a:pt x="914" y="3524"/>
                    <a:pt x="3309" y="1130"/>
                    <a:pt x="6270" y="1130"/>
                  </a:cubicBezTo>
                  <a:close/>
                  <a:moveTo>
                    <a:pt x="11030" y="0"/>
                  </a:moveTo>
                  <a:cubicBezTo>
                    <a:pt x="10930" y="0"/>
                    <a:pt x="10829" y="37"/>
                    <a:pt x="10744" y="122"/>
                  </a:cubicBezTo>
                  <a:lnTo>
                    <a:pt x="9610" y="1256"/>
                  </a:lnTo>
                  <a:cubicBezTo>
                    <a:pt x="8602" y="594"/>
                    <a:pt x="7467" y="279"/>
                    <a:pt x="6239" y="279"/>
                  </a:cubicBezTo>
                  <a:cubicBezTo>
                    <a:pt x="2805" y="279"/>
                    <a:pt x="1" y="3020"/>
                    <a:pt x="1" y="6486"/>
                  </a:cubicBezTo>
                  <a:cubicBezTo>
                    <a:pt x="1" y="9920"/>
                    <a:pt x="2773" y="12724"/>
                    <a:pt x="6239" y="12724"/>
                  </a:cubicBezTo>
                  <a:cubicBezTo>
                    <a:pt x="9641" y="12724"/>
                    <a:pt x="12445" y="9951"/>
                    <a:pt x="12445" y="6486"/>
                  </a:cubicBezTo>
                  <a:cubicBezTo>
                    <a:pt x="12445" y="5289"/>
                    <a:pt x="12099" y="4123"/>
                    <a:pt x="11468" y="3115"/>
                  </a:cubicBezTo>
                  <a:lnTo>
                    <a:pt x="12603" y="1981"/>
                  </a:lnTo>
                  <a:cubicBezTo>
                    <a:pt x="12877" y="1706"/>
                    <a:pt x="12650" y="1255"/>
                    <a:pt x="12292" y="1255"/>
                  </a:cubicBezTo>
                  <a:cubicBezTo>
                    <a:pt x="12280" y="1255"/>
                    <a:pt x="12268" y="1255"/>
                    <a:pt x="12256" y="1256"/>
                  </a:cubicBezTo>
                  <a:lnTo>
                    <a:pt x="11342" y="1382"/>
                  </a:lnTo>
                  <a:lnTo>
                    <a:pt x="11468" y="468"/>
                  </a:lnTo>
                  <a:cubicBezTo>
                    <a:pt x="11491" y="203"/>
                    <a:pt x="11265" y="0"/>
                    <a:pt x="110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" name="Google Shape;364;p28"/>
            <p:cNvGrpSpPr/>
            <p:nvPr/>
          </p:nvGrpSpPr>
          <p:grpSpPr>
            <a:xfrm>
              <a:off x="3633624" y="2871093"/>
              <a:ext cx="511580" cy="516669"/>
              <a:chOff x="-64764500" y="2280550"/>
              <a:chExt cx="316650" cy="319800"/>
            </a:xfrm>
          </p:grpSpPr>
          <p:sp>
            <p:nvSpPr>
              <p:cNvPr id="365" name="Google Shape;365;p28"/>
              <p:cNvSpPr/>
              <p:nvPr/>
            </p:nvSpPr>
            <p:spPr>
              <a:xfrm>
                <a:off x="-64764500" y="2280550"/>
                <a:ext cx="316650" cy="319800"/>
              </a:xfrm>
              <a:custGeom>
                <a:rect b="b" l="l" r="r" t="t"/>
                <a:pathLst>
                  <a:path extrusionOk="0" h="12792" w="12666">
                    <a:moveTo>
                      <a:pt x="11405" y="820"/>
                    </a:moveTo>
                    <a:cubicBezTo>
                      <a:pt x="11657" y="820"/>
                      <a:pt x="11815" y="1009"/>
                      <a:pt x="11815" y="1261"/>
                    </a:cubicBezTo>
                    <a:cubicBezTo>
                      <a:pt x="11815" y="1481"/>
                      <a:pt x="11657" y="1670"/>
                      <a:pt x="11405" y="1670"/>
                    </a:cubicBezTo>
                    <a:lnTo>
                      <a:pt x="1229" y="1670"/>
                    </a:lnTo>
                    <a:cubicBezTo>
                      <a:pt x="977" y="1670"/>
                      <a:pt x="788" y="1481"/>
                      <a:pt x="788" y="1261"/>
                    </a:cubicBezTo>
                    <a:cubicBezTo>
                      <a:pt x="788" y="1009"/>
                      <a:pt x="977" y="820"/>
                      <a:pt x="1229" y="820"/>
                    </a:cubicBezTo>
                    <a:close/>
                    <a:moveTo>
                      <a:pt x="10996" y="2521"/>
                    </a:moveTo>
                    <a:lnTo>
                      <a:pt x="10996" y="8286"/>
                    </a:lnTo>
                    <a:lnTo>
                      <a:pt x="1607" y="8286"/>
                    </a:lnTo>
                    <a:lnTo>
                      <a:pt x="1607" y="2521"/>
                    </a:lnTo>
                    <a:close/>
                    <a:moveTo>
                      <a:pt x="6302" y="11027"/>
                    </a:moveTo>
                    <a:cubicBezTo>
                      <a:pt x="6554" y="11027"/>
                      <a:pt x="6743" y="11216"/>
                      <a:pt x="6743" y="11437"/>
                    </a:cubicBezTo>
                    <a:cubicBezTo>
                      <a:pt x="6743" y="11689"/>
                      <a:pt x="6522" y="11878"/>
                      <a:pt x="6302" y="11878"/>
                    </a:cubicBezTo>
                    <a:cubicBezTo>
                      <a:pt x="6050" y="11878"/>
                      <a:pt x="5892" y="11689"/>
                      <a:pt x="5892" y="11437"/>
                    </a:cubicBezTo>
                    <a:cubicBezTo>
                      <a:pt x="5892" y="11216"/>
                      <a:pt x="6113" y="11027"/>
                      <a:pt x="6302" y="11027"/>
                    </a:cubicBezTo>
                    <a:close/>
                    <a:moveTo>
                      <a:pt x="1229" y="1"/>
                    </a:moveTo>
                    <a:cubicBezTo>
                      <a:pt x="536" y="1"/>
                      <a:pt x="1" y="536"/>
                      <a:pt x="1" y="1261"/>
                    </a:cubicBezTo>
                    <a:cubicBezTo>
                      <a:pt x="1" y="1797"/>
                      <a:pt x="347" y="2238"/>
                      <a:pt x="820" y="2427"/>
                    </a:cubicBezTo>
                    <a:lnTo>
                      <a:pt x="820" y="8286"/>
                    </a:lnTo>
                    <a:lnTo>
                      <a:pt x="442" y="8286"/>
                    </a:lnTo>
                    <a:cubicBezTo>
                      <a:pt x="190" y="8286"/>
                      <a:pt x="32" y="8507"/>
                      <a:pt x="32" y="8728"/>
                    </a:cubicBezTo>
                    <a:cubicBezTo>
                      <a:pt x="32" y="8980"/>
                      <a:pt x="221" y="9169"/>
                      <a:pt x="442" y="9169"/>
                    </a:cubicBezTo>
                    <a:lnTo>
                      <a:pt x="5955" y="9169"/>
                    </a:lnTo>
                    <a:lnTo>
                      <a:pt x="5955" y="10334"/>
                    </a:lnTo>
                    <a:cubicBezTo>
                      <a:pt x="5483" y="10492"/>
                      <a:pt x="5104" y="10964"/>
                      <a:pt x="5104" y="11531"/>
                    </a:cubicBezTo>
                    <a:cubicBezTo>
                      <a:pt x="5104" y="12193"/>
                      <a:pt x="5672" y="12792"/>
                      <a:pt x="6333" y="12792"/>
                    </a:cubicBezTo>
                    <a:cubicBezTo>
                      <a:pt x="6995" y="12792"/>
                      <a:pt x="7593" y="12225"/>
                      <a:pt x="7593" y="11531"/>
                    </a:cubicBezTo>
                    <a:cubicBezTo>
                      <a:pt x="7593" y="10964"/>
                      <a:pt x="7247" y="10555"/>
                      <a:pt x="6774" y="10334"/>
                    </a:cubicBezTo>
                    <a:lnTo>
                      <a:pt x="6774" y="9169"/>
                    </a:lnTo>
                    <a:lnTo>
                      <a:pt x="12288" y="9169"/>
                    </a:lnTo>
                    <a:cubicBezTo>
                      <a:pt x="12508" y="9169"/>
                      <a:pt x="12666" y="8980"/>
                      <a:pt x="12666" y="8728"/>
                    </a:cubicBezTo>
                    <a:cubicBezTo>
                      <a:pt x="12666" y="8507"/>
                      <a:pt x="12477" y="8286"/>
                      <a:pt x="12288" y="8286"/>
                    </a:cubicBezTo>
                    <a:lnTo>
                      <a:pt x="11847" y="8286"/>
                    </a:lnTo>
                    <a:lnTo>
                      <a:pt x="11847" y="2427"/>
                    </a:lnTo>
                    <a:cubicBezTo>
                      <a:pt x="12319" y="2238"/>
                      <a:pt x="12634" y="1797"/>
                      <a:pt x="12634" y="1261"/>
                    </a:cubicBezTo>
                    <a:cubicBezTo>
                      <a:pt x="12634" y="568"/>
                      <a:pt x="12099" y="1"/>
                      <a:pt x="11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-64679425" y="2364825"/>
                <a:ext cx="146500" cy="102450"/>
              </a:xfrm>
              <a:custGeom>
                <a:rect b="b" l="l" r="r" t="t"/>
                <a:pathLst>
                  <a:path extrusionOk="0" h="4098" w="5860">
                    <a:moveTo>
                      <a:pt x="3749" y="1"/>
                    </a:moveTo>
                    <a:cubicBezTo>
                      <a:pt x="3529" y="1"/>
                      <a:pt x="3371" y="190"/>
                      <a:pt x="3371" y="442"/>
                    </a:cubicBezTo>
                    <a:cubicBezTo>
                      <a:pt x="3371" y="662"/>
                      <a:pt x="3560" y="820"/>
                      <a:pt x="3749" y="820"/>
                    </a:cubicBezTo>
                    <a:lnTo>
                      <a:pt x="4442" y="820"/>
                    </a:lnTo>
                    <a:lnTo>
                      <a:pt x="2930" y="2332"/>
                    </a:lnTo>
                    <a:lnTo>
                      <a:pt x="2395" y="1765"/>
                    </a:lnTo>
                    <a:cubicBezTo>
                      <a:pt x="2316" y="1686"/>
                      <a:pt x="2206" y="1647"/>
                      <a:pt x="2095" y="1647"/>
                    </a:cubicBezTo>
                    <a:cubicBezTo>
                      <a:pt x="1985" y="1647"/>
                      <a:pt x="1875" y="1686"/>
                      <a:pt x="1796" y="1765"/>
                    </a:cubicBezTo>
                    <a:lnTo>
                      <a:pt x="126" y="3435"/>
                    </a:lnTo>
                    <a:cubicBezTo>
                      <a:pt x="0" y="3592"/>
                      <a:pt x="0" y="3844"/>
                      <a:pt x="126" y="4033"/>
                    </a:cubicBezTo>
                    <a:cubicBezTo>
                      <a:pt x="195" y="4075"/>
                      <a:pt x="288" y="4098"/>
                      <a:pt x="384" y="4098"/>
                    </a:cubicBezTo>
                    <a:cubicBezTo>
                      <a:pt x="507" y="4098"/>
                      <a:pt x="636" y="4059"/>
                      <a:pt x="725" y="3970"/>
                    </a:cubicBezTo>
                    <a:lnTo>
                      <a:pt x="2111" y="2616"/>
                    </a:lnTo>
                    <a:lnTo>
                      <a:pt x="2647" y="3151"/>
                    </a:lnTo>
                    <a:cubicBezTo>
                      <a:pt x="2725" y="3230"/>
                      <a:pt x="2836" y="3269"/>
                      <a:pt x="2946" y="3269"/>
                    </a:cubicBezTo>
                    <a:cubicBezTo>
                      <a:pt x="3056" y="3269"/>
                      <a:pt x="3166" y="3230"/>
                      <a:pt x="3245" y="3151"/>
                    </a:cubicBezTo>
                    <a:lnTo>
                      <a:pt x="5009" y="1387"/>
                    </a:lnTo>
                    <a:lnTo>
                      <a:pt x="5009" y="2049"/>
                    </a:lnTo>
                    <a:cubicBezTo>
                      <a:pt x="5009" y="2269"/>
                      <a:pt x="5230" y="2490"/>
                      <a:pt x="5451" y="2490"/>
                    </a:cubicBezTo>
                    <a:cubicBezTo>
                      <a:pt x="5703" y="2490"/>
                      <a:pt x="5860" y="2269"/>
                      <a:pt x="5860" y="2049"/>
                    </a:cubicBezTo>
                    <a:lnTo>
                      <a:pt x="5860" y="410"/>
                    </a:lnTo>
                    <a:cubicBezTo>
                      <a:pt x="5860" y="158"/>
                      <a:pt x="5640" y="1"/>
                      <a:pt x="54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28"/>
            <p:cNvGrpSpPr/>
            <p:nvPr/>
          </p:nvGrpSpPr>
          <p:grpSpPr>
            <a:xfrm>
              <a:off x="4333771" y="2895910"/>
              <a:ext cx="514124" cy="467070"/>
              <a:chOff x="-62518200" y="2692475"/>
              <a:chExt cx="318225" cy="289100"/>
            </a:xfrm>
          </p:grpSpPr>
          <p:sp>
            <p:nvSpPr>
              <p:cNvPr id="368" name="Google Shape;368;p28"/>
              <p:cNvSpPr/>
              <p:nvPr/>
            </p:nvSpPr>
            <p:spPr>
              <a:xfrm>
                <a:off x="-62518200" y="2692475"/>
                <a:ext cx="318225" cy="289100"/>
              </a:xfrm>
              <a:custGeom>
                <a:rect b="b" l="l" r="r" t="t"/>
                <a:pathLst>
                  <a:path extrusionOk="0" h="11564" w="12729">
                    <a:moveTo>
                      <a:pt x="3750" y="851"/>
                    </a:moveTo>
                    <a:cubicBezTo>
                      <a:pt x="5420" y="851"/>
                      <a:pt x="6617" y="1513"/>
                      <a:pt x="6617" y="2112"/>
                    </a:cubicBezTo>
                    <a:cubicBezTo>
                      <a:pt x="6617" y="2679"/>
                      <a:pt x="5420" y="3309"/>
                      <a:pt x="3750" y="3309"/>
                    </a:cubicBezTo>
                    <a:cubicBezTo>
                      <a:pt x="2206" y="3309"/>
                      <a:pt x="851" y="2679"/>
                      <a:pt x="851" y="2112"/>
                    </a:cubicBezTo>
                    <a:cubicBezTo>
                      <a:pt x="851" y="1481"/>
                      <a:pt x="2112" y="851"/>
                      <a:pt x="3750" y="851"/>
                    </a:cubicBezTo>
                    <a:close/>
                    <a:moveTo>
                      <a:pt x="6617" y="3403"/>
                    </a:moveTo>
                    <a:lnTo>
                      <a:pt x="6617" y="3781"/>
                    </a:lnTo>
                    <a:cubicBezTo>
                      <a:pt x="5829" y="4222"/>
                      <a:pt x="5199" y="4884"/>
                      <a:pt x="4821" y="5672"/>
                    </a:cubicBezTo>
                    <a:cubicBezTo>
                      <a:pt x="4475" y="5766"/>
                      <a:pt x="4096" y="5766"/>
                      <a:pt x="3750" y="5766"/>
                    </a:cubicBezTo>
                    <a:cubicBezTo>
                      <a:pt x="2206" y="5766"/>
                      <a:pt x="851" y="5136"/>
                      <a:pt x="851" y="4506"/>
                    </a:cubicBezTo>
                    <a:lnTo>
                      <a:pt x="851" y="3403"/>
                    </a:lnTo>
                    <a:cubicBezTo>
                      <a:pt x="1639" y="3939"/>
                      <a:pt x="2742" y="4159"/>
                      <a:pt x="3750" y="4159"/>
                    </a:cubicBezTo>
                    <a:cubicBezTo>
                      <a:pt x="4727" y="4159"/>
                      <a:pt x="5829" y="3939"/>
                      <a:pt x="6617" y="3403"/>
                    </a:cubicBezTo>
                    <a:close/>
                    <a:moveTo>
                      <a:pt x="883" y="5913"/>
                    </a:moveTo>
                    <a:cubicBezTo>
                      <a:pt x="1396" y="6254"/>
                      <a:pt x="2361" y="6617"/>
                      <a:pt x="3750" y="6617"/>
                    </a:cubicBezTo>
                    <a:cubicBezTo>
                      <a:pt x="4033" y="6617"/>
                      <a:pt x="4254" y="6617"/>
                      <a:pt x="4538" y="6585"/>
                    </a:cubicBezTo>
                    <a:lnTo>
                      <a:pt x="4538" y="6585"/>
                    </a:lnTo>
                    <a:cubicBezTo>
                      <a:pt x="4475" y="6869"/>
                      <a:pt x="4475" y="7184"/>
                      <a:pt x="4475" y="7467"/>
                    </a:cubicBezTo>
                    <a:cubicBezTo>
                      <a:pt x="4475" y="7719"/>
                      <a:pt x="4506" y="7971"/>
                      <a:pt x="4538" y="8255"/>
                    </a:cubicBezTo>
                    <a:cubicBezTo>
                      <a:pt x="4317" y="8287"/>
                      <a:pt x="4033" y="8287"/>
                      <a:pt x="3781" y="8287"/>
                    </a:cubicBezTo>
                    <a:cubicBezTo>
                      <a:pt x="2269" y="8287"/>
                      <a:pt x="883" y="7656"/>
                      <a:pt x="883" y="7026"/>
                    </a:cubicBezTo>
                    <a:lnTo>
                      <a:pt x="883" y="5913"/>
                    </a:lnTo>
                    <a:close/>
                    <a:moveTo>
                      <a:pt x="851" y="8350"/>
                    </a:moveTo>
                    <a:cubicBezTo>
                      <a:pt x="1639" y="8917"/>
                      <a:pt x="2773" y="9106"/>
                      <a:pt x="3750" y="9106"/>
                    </a:cubicBezTo>
                    <a:cubicBezTo>
                      <a:pt x="4096" y="9106"/>
                      <a:pt x="4412" y="9074"/>
                      <a:pt x="4727" y="9043"/>
                    </a:cubicBezTo>
                    <a:cubicBezTo>
                      <a:pt x="4979" y="9547"/>
                      <a:pt x="5294" y="10019"/>
                      <a:pt x="5672" y="10397"/>
                    </a:cubicBezTo>
                    <a:cubicBezTo>
                      <a:pt x="5136" y="10649"/>
                      <a:pt x="4475" y="10775"/>
                      <a:pt x="3750" y="10775"/>
                    </a:cubicBezTo>
                    <a:cubicBezTo>
                      <a:pt x="2112" y="10775"/>
                      <a:pt x="851" y="10082"/>
                      <a:pt x="851" y="9547"/>
                    </a:cubicBezTo>
                    <a:lnTo>
                      <a:pt x="851" y="8350"/>
                    </a:lnTo>
                    <a:close/>
                    <a:moveTo>
                      <a:pt x="8570" y="4159"/>
                    </a:moveTo>
                    <a:cubicBezTo>
                      <a:pt x="10366" y="4159"/>
                      <a:pt x="11878" y="5640"/>
                      <a:pt x="11878" y="7467"/>
                    </a:cubicBezTo>
                    <a:cubicBezTo>
                      <a:pt x="11878" y="9263"/>
                      <a:pt x="10366" y="10775"/>
                      <a:pt x="8570" y="10775"/>
                    </a:cubicBezTo>
                    <a:cubicBezTo>
                      <a:pt x="6743" y="10775"/>
                      <a:pt x="5262" y="9263"/>
                      <a:pt x="5262" y="7467"/>
                    </a:cubicBezTo>
                    <a:cubicBezTo>
                      <a:pt x="5262" y="5609"/>
                      <a:pt x="6743" y="4159"/>
                      <a:pt x="8570" y="4159"/>
                    </a:cubicBezTo>
                    <a:close/>
                    <a:moveTo>
                      <a:pt x="3781" y="1"/>
                    </a:moveTo>
                    <a:cubicBezTo>
                      <a:pt x="1797" y="1"/>
                      <a:pt x="64" y="851"/>
                      <a:pt x="64" y="2112"/>
                    </a:cubicBezTo>
                    <a:lnTo>
                      <a:pt x="64" y="9547"/>
                    </a:lnTo>
                    <a:cubicBezTo>
                      <a:pt x="1" y="10082"/>
                      <a:pt x="442" y="10649"/>
                      <a:pt x="1230" y="11027"/>
                    </a:cubicBezTo>
                    <a:cubicBezTo>
                      <a:pt x="1891" y="11405"/>
                      <a:pt x="2805" y="11563"/>
                      <a:pt x="3750" y="11563"/>
                    </a:cubicBezTo>
                    <a:cubicBezTo>
                      <a:pt x="4790" y="11563"/>
                      <a:pt x="5735" y="11311"/>
                      <a:pt x="6428" y="10964"/>
                    </a:cubicBezTo>
                    <a:cubicBezTo>
                      <a:pt x="7058" y="11342"/>
                      <a:pt x="7814" y="11563"/>
                      <a:pt x="8602" y="11563"/>
                    </a:cubicBezTo>
                    <a:cubicBezTo>
                      <a:pt x="10870" y="11563"/>
                      <a:pt x="12729" y="9704"/>
                      <a:pt x="12729" y="7404"/>
                    </a:cubicBezTo>
                    <a:cubicBezTo>
                      <a:pt x="12729" y="5136"/>
                      <a:pt x="10870" y="3277"/>
                      <a:pt x="8602" y="3277"/>
                    </a:cubicBezTo>
                    <a:cubicBezTo>
                      <a:pt x="8192" y="3277"/>
                      <a:pt x="7846" y="3309"/>
                      <a:pt x="7499" y="3435"/>
                    </a:cubicBezTo>
                    <a:lnTo>
                      <a:pt x="7499" y="2049"/>
                    </a:lnTo>
                    <a:cubicBezTo>
                      <a:pt x="7499" y="1481"/>
                      <a:pt x="7058" y="914"/>
                      <a:pt x="6302" y="536"/>
                    </a:cubicBezTo>
                    <a:cubicBezTo>
                      <a:pt x="5640" y="158"/>
                      <a:pt x="4727" y="1"/>
                      <a:pt x="37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8"/>
              <p:cNvSpPr/>
              <p:nvPr/>
            </p:nvSpPr>
            <p:spPr>
              <a:xfrm>
                <a:off x="-62335475" y="2804325"/>
                <a:ext cx="62250" cy="146525"/>
              </a:xfrm>
              <a:custGeom>
                <a:rect b="b" l="l" r="r" t="t"/>
                <a:pathLst>
                  <a:path extrusionOk="0" h="5861" w="2490">
                    <a:moveTo>
                      <a:pt x="1261" y="0"/>
                    </a:moveTo>
                    <a:cubicBezTo>
                      <a:pt x="1009" y="0"/>
                      <a:pt x="820" y="189"/>
                      <a:pt x="820" y="410"/>
                    </a:cubicBezTo>
                    <a:lnTo>
                      <a:pt x="820" y="694"/>
                    </a:lnTo>
                    <a:cubicBezTo>
                      <a:pt x="348" y="851"/>
                      <a:pt x="1" y="1324"/>
                      <a:pt x="1" y="1891"/>
                    </a:cubicBezTo>
                    <a:cubicBezTo>
                      <a:pt x="1" y="2552"/>
                      <a:pt x="537" y="2930"/>
                      <a:pt x="978" y="3245"/>
                    </a:cubicBezTo>
                    <a:cubicBezTo>
                      <a:pt x="1293" y="3497"/>
                      <a:pt x="1639" y="3718"/>
                      <a:pt x="1639" y="3970"/>
                    </a:cubicBezTo>
                    <a:cubicBezTo>
                      <a:pt x="1671" y="4254"/>
                      <a:pt x="1482" y="4411"/>
                      <a:pt x="1261" y="4411"/>
                    </a:cubicBezTo>
                    <a:cubicBezTo>
                      <a:pt x="1009" y="4411"/>
                      <a:pt x="820" y="4191"/>
                      <a:pt x="820" y="3970"/>
                    </a:cubicBezTo>
                    <a:cubicBezTo>
                      <a:pt x="820" y="3718"/>
                      <a:pt x="631" y="3529"/>
                      <a:pt x="411" y="3529"/>
                    </a:cubicBezTo>
                    <a:cubicBezTo>
                      <a:pt x="190" y="3529"/>
                      <a:pt x="1" y="3718"/>
                      <a:pt x="1" y="3970"/>
                    </a:cubicBezTo>
                    <a:cubicBezTo>
                      <a:pt x="1" y="4506"/>
                      <a:pt x="348" y="4947"/>
                      <a:pt x="820" y="5136"/>
                    </a:cubicBezTo>
                    <a:lnTo>
                      <a:pt x="820" y="5419"/>
                    </a:lnTo>
                    <a:cubicBezTo>
                      <a:pt x="820" y="5671"/>
                      <a:pt x="1009" y="5860"/>
                      <a:pt x="1261" y="5860"/>
                    </a:cubicBezTo>
                    <a:cubicBezTo>
                      <a:pt x="1482" y="5860"/>
                      <a:pt x="1639" y="5671"/>
                      <a:pt x="1639" y="5419"/>
                    </a:cubicBezTo>
                    <a:lnTo>
                      <a:pt x="1639" y="5136"/>
                    </a:lnTo>
                    <a:cubicBezTo>
                      <a:pt x="2112" y="4978"/>
                      <a:pt x="2458" y="4506"/>
                      <a:pt x="2458" y="3970"/>
                    </a:cubicBezTo>
                    <a:cubicBezTo>
                      <a:pt x="2458" y="3308"/>
                      <a:pt x="1923" y="2899"/>
                      <a:pt x="1482" y="2584"/>
                    </a:cubicBezTo>
                    <a:cubicBezTo>
                      <a:pt x="1167" y="2363"/>
                      <a:pt x="820" y="2111"/>
                      <a:pt x="820" y="1891"/>
                    </a:cubicBezTo>
                    <a:cubicBezTo>
                      <a:pt x="820" y="1639"/>
                      <a:pt x="1009" y="1450"/>
                      <a:pt x="1261" y="1450"/>
                    </a:cubicBezTo>
                    <a:cubicBezTo>
                      <a:pt x="1482" y="1450"/>
                      <a:pt x="1639" y="1639"/>
                      <a:pt x="1639" y="1891"/>
                    </a:cubicBezTo>
                    <a:cubicBezTo>
                      <a:pt x="1639" y="2111"/>
                      <a:pt x="1860" y="2300"/>
                      <a:pt x="2049" y="2300"/>
                    </a:cubicBezTo>
                    <a:cubicBezTo>
                      <a:pt x="2269" y="2300"/>
                      <a:pt x="2490" y="2111"/>
                      <a:pt x="2490" y="1891"/>
                    </a:cubicBezTo>
                    <a:cubicBezTo>
                      <a:pt x="2490" y="1324"/>
                      <a:pt x="2112" y="883"/>
                      <a:pt x="1639" y="694"/>
                    </a:cubicBezTo>
                    <a:lnTo>
                      <a:pt x="1639" y="410"/>
                    </a:lnTo>
                    <a:cubicBezTo>
                      <a:pt x="1639" y="189"/>
                      <a:pt x="1450" y="0"/>
                      <a:pt x="12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" name="Google Shape;370;p28"/>
            <p:cNvGrpSpPr/>
            <p:nvPr/>
          </p:nvGrpSpPr>
          <p:grpSpPr>
            <a:xfrm>
              <a:off x="5030154" y="2195312"/>
              <a:ext cx="511580" cy="514124"/>
              <a:chOff x="-62150375" y="2664925"/>
              <a:chExt cx="316650" cy="318225"/>
            </a:xfrm>
          </p:grpSpPr>
          <p:sp>
            <p:nvSpPr>
              <p:cNvPr id="371" name="Google Shape;371;p28"/>
              <p:cNvSpPr/>
              <p:nvPr/>
            </p:nvSpPr>
            <p:spPr>
              <a:xfrm>
                <a:off x="-62150375" y="2961850"/>
                <a:ext cx="316650" cy="21300"/>
              </a:xfrm>
              <a:custGeom>
                <a:rect b="b" l="l" r="r" t="t"/>
                <a:pathLst>
                  <a:path extrusionOk="0" h="852" w="12666">
                    <a:moveTo>
                      <a:pt x="379" y="0"/>
                    </a:moveTo>
                    <a:cubicBezTo>
                      <a:pt x="158" y="0"/>
                      <a:pt x="1" y="189"/>
                      <a:pt x="1" y="410"/>
                    </a:cubicBezTo>
                    <a:cubicBezTo>
                      <a:pt x="1" y="662"/>
                      <a:pt x="190" y="851"/>
                      <a:pt x="379" y="851"/>
                    </a:cubicBezTo>
                    <a:lnTo>
                      <a:pt x="12225" y="851"/>
                    </a:lnTo>
                    <a:cubicBezTo>
                      <a:pt x="12477" y="851"/>
                      <a:pt x="12634" y="662"/>
                      <a:pt x="12634" y="410"/>
                    </a:cubicBezTo>
                    <a:cubicBezTo>
                      <a:pt x="12666" y="158"/>
                      <a:pt x="12477" y="0"/>
                      <a:pt x="12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8"/>
              <p:cNvSpPr/>
              <p:nvPr/>
            </p:nvSpPr>
            <p:spPr>
              <a:xfrm>
                <a:off x="-62150375" y="2838200"/>
                <a:ext cx="82725" cy="102400"/>
              </a:xfrm>
              <a:custGeom>
                <a:rect b="b" l="l" r="r" t="t"/>
                <a:pathLst>
                  <a:path extrusionOk="0" h="4096" w="3309">
                    <a:moveTo>
                      <a:pt x="2363" y="756"/>
                    </a:moveTo>
                    <a:cubicBezTo>
                      <a:pt x="2427" y="756"/>
                      <a:pt x="2521" y="851"/>
                      <a:pt x="2521" y="914"/>
                    </a:cubicBezTo>
                    <a:lnTo>
                      <a:pt x="2521" y="3119"/>
                    </a:lnTo>
                    <a:cubicBezTo>
                      <a:pt x="2521" y="3214"/>
                      <a:pt x="2427" y="3245"/>
                      <a:pt x="2363" y="3245"/>
                    </a:cubicBezTo>
                    <a:lnTo>
                      <a:pt x="977" y="3245"/>
                    </a:lnTo>
                    <a:cubicBezTo>
                      <a:pt x="883" y="3245"/>
                      <a:pt x="820" y="3151"/>
                      <a:pt x="820" y="3119"/>
                    </a:cubicBezTo>
                    <a:lnTo>
                      <a:pt x="820" y="914"/>
                    </a:lnTo>
                    <a:cubicBezTo>
                      <a:pt x="820" y="851"/>
                      <a:pt x="883" y="756"/>
                      <a:pt x="977" y="756"/>
                    </a:cubicBezTo>
                    <a:close/>
                    <a:moveTo>
                      <a:pt x="946" y="0"/>
                    </a:moveTo>
                    <a:cubicBezTo>
                      <a:pt x="379" y="0"/>
                      <a:pt x="1" y="441"/>
                      <a:pt x="1" y="945"/>
                    </a:cubicBezTo>
                    <a:lnTo>
                      <a:pt x="1" y="3151"/>
                    </a:lnTo>
                    <a:cubicBezTo>
                      <a:pt x="1" y="3686"/>
                      <a:pt x="410" y="4096"/>
                      <a:pt x="946" y="4096"/>
                    </a:cubicBezTo>
                    <a:lnTo>
                      <a:pt x="2300" y="4096"/>
                    </a:lnTo>
                    <a:cubicBezTo>
                      <a:pt x="2868" y="4096"/>
                      <a:pt x="3309" y="3686"/>
                      <a:pt x="3309" y="3151"/>
                    </a:cubicBezTo>
                    <a:lnTo>
                      <a:pt x="3309" y="945"/>
                    </a:lnTo>
                    <a:cubicBezTo>
                      <a:pt x="3309" y="410"/>
                      <a:pt x="2868" y="0"/>
                      <a:pt x="23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8"/>
              <p:cNvSpPr/>
              <p:nvPr/>
            </p:nvSpPr>
            <p:spPr>
              <a:xfrm>
                <a:off x="-62033800" y="2664925"/>
                <a:ext cx="82725" cy="274900"/>
              </a:xfrm>
              <a:custGeom>
                <a:rect b="b" l="l" r="r" t="t"/>
                <a:pathLst>
                  <a:path extrusionOk="0" h="10996" w="3309">
                    <a:moveTo>
                      <a:pt x="2332" y="788"/>
                    </a:moveTo>
                    <a:cubicBezTo>
                      <a:pt x="2426" y="851"/>
                      <a:pt x="2489" y="882"/>
                      <a:pt x="2489" y="945"/>
                    </a:cubicBezTo>
                    <a:lnTo>
                      <a:pt x="2489" y="10050"/>
                    </a:lnTo>
                    <a:cubicBezTo>
                      <a:pt x="2489" y="10145"/>
                      <a:pt x="2426" y="10176"/>
                      <a:pt x="2332" y="10176"/>
                    </a:cubicBezTo>
                    <a:lnTo>
                      <a:pt x="946" y="10176"/>
                    </a:lnTo>
                    <a:cubicBezTo>
                      <a:pt x="882" y="10176"/>
                      <a:pt x="851" y="10082"/>
                      <a:pt x="851" y="10050"/>
                    </a:cubicBezTo>
                    <a:lnTo>
                      <a:pt x="851" y="945"/>
                    </a:lnTo>
                    <a:cubicBezTo>
                      <a:pt x="851" y="882"/>
                      <a:pt x="914" y="788"/>
                      <a:pt x="946" y="788"/>
                    </a:cubicBezTo>
                    <a:close/>
                    <a:moveTo>
                      <a:pt x="946" y="0"/>
                    </a:moveTo>
                    <a:cubicBezTo>
                      <a:pt x="410" y="0"/>
                      <a:pt x="0" y="441"/>
                      <a:pt x="0" y="945"/>
                    </a:cubicBezTo>
                    <a:lnTo>
                      <a:pt x="0" y="10050"/>
                    </a:lnTo>
                    <a:cubicBezTo>
                      <a:pt x="0" y="10617"/>
                      <a:pt x="441" y="10995"/>
                      <a:pt x="946" y="10995"/>
                    </a:cubicBezTo>
                    <a:lnTo>
                      <a:pt x="2332" y="10995"/>
                    </a:lnTo>
                    <a:cubicBezTo>
                      <a:pt x="2899" y="10995"/>
                      <a:pt x="3308" y="10554"/>
                      <a:pt x="3308" y="10050"/>
                    </a:cubicBezTo>
                    <a:lnTo>
                      <a:pt x="3308" y="945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8"/>
              <p:cNvSpPr/>
              <p:nvPr/>
            </p:nvSpPr>
            <p:spPr>
              <a:xfrm>
                <a:off x="-61917225" y="2754700"/>
                <a:ext cx="83500" cy="185900"/>
              </a:xfrm>
              <a:custGeom>
                <a:rect b="b" l="l" r="r" t="t"/>
                <a:pathLst>
                  <a:path extrusionOk="0" h="7436" w="3340">
                    <a:moveTo>
                      <a:pt x="2394" y="788"/>
                    </a:moveTo>
                    <a:cubicBezTo>
                      <a:pt x="2489" y="788"/>
                      <a:pt x="2520" y="883"/>
                      <a:pt x="2520" y="946"/>
                    </a:cubicBezTo>
                    <a:lnTo>
                      <a:pt x="2520" y="6459"/>
                    </a:lnTo>
                    <a:cubicBezTo>
                      <a:pt x="2520" y="6554"/>
                      <a:pt x="2426" y="6585"/>
                      <a:pt x="2394" y="6585"/>
                    </a:cubicBezTo>
                    <a:lnTo>
                      <a:pt x="1008" y="6585"/>
                    </a:lnTo>
                    <a:cubicBezTo>
                      <a:pt x="945" y="6585"/>
                      <a:pt x="851" y="6491"/>
                      <a:pt x="851" y="6459"/>
                    </a:cubicBezTo>
                    <a:lnTo>
                      <a:pt x="851" y="946"/>
                    </a:lnTo>
                    <a:cubicBezTo>
                      <a:pt x="851" y="883"/>
                      <a:pt x="945" y="788"/>
                      <a:pt x="1008" y="788"/>
                    </a:cubicBezTo>
                    <a:close/>
                    <a:moveTo>
                      <a:pt x="977" y="1"/>
                    </a:moveTo>
                    <a:cubicBezTo>
                      <a:pt x="441" y="1"/>
                      <a:pt x="0" y="442"/>
                      <a:pt x="0" y="977"/>
                    </a:cubicBezTo>
                    <a:lnTo>
                      <a:pt x="0" y="6491"/>
                    </a:lnTo>
                    <a:cubicBezTo>
                      <a:pt x="0" y="7058"/>
                      <a:pt x="441" y="7436"/>
                      <a:pt x="977" y="7436"/>
                    </a:cubicBezTo>
                    <a:lnTo>
                      <a:pt x="2363" y="7436"/>
                    </a:lnTo>
                    <a:cubicBezTo>
                      <a:pt x="2899" y="7436"/>
                      <a:pt x="3308" y="7026"/>
                      <a:pt x="3308" y="6491"/>
                    </a:cubicBezTo>
                    <a:lnTo>
                      <a:pt x="3308" y="977"/>
                    </a:lnTo>
                    <a:cubicBezTo>
                      <a:pt x="3340" y="442"/>
                      <a:pt x="2899" y="1"/>
                      <a:pt x="23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5" name="Google Shape;375;p28"/>
            <p:cNvGrpSpPr/>
            <p:nvPr/>
          </p:nvGrpSpPr>
          <p:grpSpPr>
            <a:xfrm>
              <a:off x="5036612" y="2854162"/>
              <a:ext cx="550957" cy="550540"/>
              <a:chOff x="1413250" y="2680675"/>
              <a:chExt cx="297750" cy="297525"/>
            </a:xfrm>
          </p:grpSpPr>
          <p:sp>
            <p:nvSpPr>
              <p:cNvPr id="376" name="Google Shape;376;p28"/>
              <p:cNvSpPr/>
              <p:nvPr/>
            </p:nvSpPr>
            <p:spPr>
              <a:xfrm>
                <a:off x="1413250" y="2680675"/>
                <a:ext cx="297750" cy="297525"/>
              </a:xfrm>
              <a:custGeom>
                <a:rect b="b" l="l" r="r" t="t"/>
                <a:pathLst>
                  <a:path extrusionOk="0" h="11901" w="11910">
                    <a:moveTo>
                      <a:pt x="10460" y="1418"/>
                    </a:moveTo>
                    <a:lnTo>
                      <a:pt x="10460" y="7719"/>
                    </a:lnTo>
                    <a:lnTo>
                      <a:pt x="1387" y="7719"/>
                    </a:lnTo>
                    <a:lnTo>
                      <a:pt x="1387" y="1418"/>
                    </a:lnTo>
                    <a:close/>
                    <a:moveTo>
                      <a:pt x="5577" y="8380"/>
                    </a:moveTo>
                    <a:lnTo>
                      <a:pt x="5577" y="9105"/>
                    </a:lnTo>
                    <a:lnTo>
                      <a:pt x="5167" y="9105"/>
                    </a:lnTo>
                    <a:lnTo>
                      <a:pt x="5451" y="8380"/>
                    </a:lnTo>
                    <a:close/>
                    <a:moveTo>
                      <a:pt x="6396" y="8380"/>
                    </a:moveTo>
                    <a:lnTo>
                      <a:pt x="6679" y="9105"/>
                    </a:lnTo>
                    <a:lnTo>
                      <a:pt x="6270" y="9105"/>
                    </a:lnTo>
                    <a:lnTo>
                      <a:pt x="6270" y="8380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8" y="158"/>
                      <a:pt x="5608" y="347"/>
                    </a:cubicBezTo>
                    <a:lnTo>
                      <a:pt x="5608" y="725"/>
                    </a:lnTo>
                    <a:lnTo>
                      <a:pt x="378" y="725"/>
                    </a:lnTo>
                    <a:cubicBezTo>
                      <a:pt x="158" y="725"/>
                      <a:pt x="0" y="882"/>
                      <a:pt x="0" y="1071"/>
                    </a:cubicBezTo>
                    <a:cubicBezTo>
                      <a:pt x="0" y="1260"/>
                      <a:pt x="158" y="1418"/>
                      <a:pt x="378" y="1418"/>
                    </a:cubicBezTo>
                    <a:lnTo>
                      <a:pt x="725" y="1418"/>
                    </a:lnTo>
                    <a:lnTo>
                      <a:pt x="725" y="7719"/>
                    </a:lnTo>
                    <a:lnTo>
                      <a:pt x="378" y="7719"/>
                    </a:lnTo>
                    <a:cubicBezTo>
                      <a:pt x="189" y="7719"/>
                      <a:pt x="32" y="7876"/>
                      <a:pt x="32" y="8097"/>
                    </a:cubicBezTo>
                    <a:cubicBezTo>
                      <a:pt x="32" y="8286"/>
                      <a:pt x="189" y="8443"/>
                      <a:pt x="378" y="8443"/>
                    </a:cubicBezTo>
                    <a:lnTo>
                      <a:pt x="4758" y="8443"/>
                    </a:lnTo>
                    <a:lnTo>
                      <a:pt x="3560" y="11436"/>
                    </a:lnTo>
                    <a:cubicBezTo>
                      <a:pt x="3497" y="11625"/>
                      <a:pt x="3560" y="11814"/>
                      <a:pt x="3749" y="11877"/>
                    </a:cubicBezTo>
                    <a:cubicBezTo>
                      <a:pt x="3803" y="11893"/>
                      <a:pt x="3855" y="11901"/>
                      <a:pt x="3903" y="11901"/>
                    </a:cubicBezTo>
                    <a:cubicBezTo>
                      <a:pt x="4052" y="11901"/>
                      <a:pt x="4167" y="11824"/>
                      <a:pt x="4191" y="11657"/>
                    </a:cubicBezTo>
                    <a:lnTo>
                      <a:pt x="4947" y="9830"/>
                    </a:lnTo>
                    <a:lnTo>
                      <a:pt x="5608" y="9830"/>
                    </a:lnTo>
                    <a:lnTo>
                      <a:pt x="5608" y="10838"/>
                    </a:lnTo>
                    <a:cubicBezTo>
                      <a:pt x="5608" y="11027"/>
                      <a:pt x="5766" y="11184"/>
                      <a:pt x="5955" y="11184"/>
                    </a:cubicBezTo>
                    <a:cubicBezTo>
                      <a:pt x="6175" y="11184"/>
                      <a:pt x="6333" y="11027"/>
                      <a:pt x="6333" y="10838"/>
                    </a:cubicBezTo>
                    <a:lnTo>
                      <a:pt x="6333" y="9830"/>
                    </a:lnTo>
                    <a:lnTo>
                      <a:pt x="6995" y="9830"/>
                    </a:lnTo>
                    <a:lnTo>
                      <a:pt x="7751" y="11657"/>
                    </a:lnTo>
                    <a:cubicBezTo>
                      <a:pt x="7798" y="11824"/>
                      <a:pt x="7918" y="11901"/>
                      <a:pt x="8042" y="11901"/>
                    </a:cubicBezTo>
                    <a:cubicBezTo>
                      <a:pt x="8082" y="11901"/>
                      <a:pt x="8122" y="11893"/>
                      <a:pt x="8160" y="11877"/>
                    </a:cubicBezTo>
                    <a:cubicBezTo>
                      <a:pt x="8381" y="11783"/>
                      <a:pt x="8444" y="11594"/>
                      <a:pt x="8381" y="11436"/>
                    </a:cubicBezTo>
                    <a:lnTo>
                      <a:pt x="7184" y="8443"/>
                    </a:lnTo>
                    <a:lnTo>
                      <a:pt x="11563" y="8443"/>
                    </a:lnTo>
                    <a:cubicBezTo>
                      <a:pt x="11752" y="8443"/>
                      <a:pt x="11909" y="8286"/>
                      <a:pt x="11909" y="8097"/>
                    </a:cubicBezTo>
                    <a:cubicBezTo>
                      <a:pt x="11909" y="7876"/>
                      <a:pt x="11752" y="7719"/>
                      <a:pt x="11563" y="7719"/>
                    </a:cubicBezTo>
                    <a:lnTo>
                      <a:pt x="11185" y="7719"/>
                    </a:lnTo>
                    <a:lnTo>
                      <a:pt x="11185" y="1418"/>
                    </a:lnTo>
                    <a:lnTo>
                      <a:pt x="11563" y="1418"/>
                    </a:lnTo>
                    <a:cubicBezTo>
                      <a:pt x="11752" y="1418"/>
                      <a:pt x="11909" y="1260"/>
                      <a:pt x="11909" y="1071"/>
                    </a:cubicBezTo>
                    <a:cubicBezTo>
                      <a:pt x="11909" y="882"/>
                      <a:pt x="11752" y="725"/>
                      <a:pt x="11563" y="725"/>
                    </a:cubicBezTo>
                    <a:lnTo>
                      <a:pt x="6301" y="725"/>
                    </a:lnTo>
                    <a:lnTo>
                      <a:pt x="6301" y="347"/>
                    </a:lnTo>
                    <a:cubicBezTo>
                      <a:pt x="6301" y="158"/>
                      <a:pt x="6144" y="0"/>
                      <a:pt x="59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1465225" y="2805100"/>
                <a:ext cx="52800" cy="52025"/>
              </a:xfrm>
              <a:custGeom>
                <a:rect b="b" l="l" r="r" t="t"/>
                <a:pathLst>
                  <a:path extrusionOk="0" h="2081" w="2112">
                    <a:moveTo>
                      <a:pt x="1387" y="663"/>
                    </a:moveTo>
                    <a:lnTo>
                      <a:pt x="1387" y="1387"/>
                    </a:lnTo>
                    <a:lnTo>
                      <a:pt x="694" y="1387"/>
                    </a:lnTo>
                    <a:lnTo>
                      <a:pt x="694" y="663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734"/>
                    </a:lnTo>
                    <a:cubicBezTo>
                      <a:pt x="1" y="1923"/>
                      <a:pt x="158" y="2080"/>
                      <a:pt x="347" y="2080"/>
                    </a:cubicBezTo>
                    <a:lnTo>
                      <a:pt x="1765" y="2080"/>
                    </a:lnTo>
                    <a:cubicBezTo>
                      <a:pt x="1954" y="2080"/>
                      <a:pt x="2112" y="1923"/>
                      <a:pt x="2112" y="1734"/>
                    </a:cubicBezTo>
                    <a:lnTo>
                      <a:pt x="2112" y="347"/>
                    </a:lnTo>
                    <a:cubicBezTo>
                      <a:pt x="2112" y="158"/>
                      <a:pt x="1954" y="1"/>
                      <a:pt x="17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>
                <a:off x="1535325" y="2769675"/>
                <a:ext cx="52800" cy="87450"/>
              </a:xfrm>
              <a:custGeom>
                <a:rect b="b" l="l" r="r" t="t"/>
                <a:pathLst>
                  <a:path extrusionOk="0" h="3498" w="2112">
                    <a:moveTo>
                      <a:pt x="1387" y="662"/>
                    </a:moveTo>
                    <a:lnTo>
                      <a:pt x="1387" y="2741"/>
                    </a:lnTo>
                    <a:lnTo>
                      <a:pt x="694" y="2741"/>
                    </a:lnTo>
                    <a:lnTo>
                      <a:pt x="694" y="662"/>
                    </a:lnTo>
                    <a:close/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3151"/>
                    </a:lnTo>
                    <a:cubicBezTo>
                      <a:pt x="1" y="3340"/>
                      <a:pt x="158" y="3497"/>
                      <a:pt x="379" y="3497"/>
                    </a:cubicBezTo>
                    <a:lnTo>
                      <a:pt x="1733" y="3497"/>
                    </a:lnTo>
                    <a:lnTo>
                      <a:pt x="1733" y="3466"/>
                    </a:lnTo>
                    <a:cubicBezTo>
                      <a:pt x="1954" y="3466"/>
                      <a:pt x="2112" y="3308"/>
                      <a:pt x="2112" y="3119"/>
                    </a:cubicBezTo>
                    <a:lnTo>
                      <a:pt x="2112" y="347"/>
                    </a:lnTo>
                    <a:cubicBezTo>
                      <a:pt x="2112" y="158"/>
                      <a:pt x="1954" y="0"/>
                      <a:pt x="17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8"/>
              <p:cNvSpPr/>
              <p:nvPr/>
            </p:nvSpPr>
            <p:spPr>
              <a:xfrm>
                <a:off x="1604650" y="2733425"/>
                <a:ext cx="52775" cy="122900"/>
              </a:xfrm>
              <a:custGeom>
                <a:rect b="b" l="l" r="r" t="t"/>
                <a:pathLst>
                  <a:path extrusionOk="0" h="4916" w="2111">
                    <a:moveTo>
                      <a:pt x="1418" y="726"/>
                    </a:moveTo>
                    <a:lnTo>
                      <a:pt x="1418" y="4254"/>
                    </a:lnTo>
                    <a:lnTo>
                      <a:pt x="725" y="4254"/>
                    </a:lnTo>
                    <a:lnTo>
                      <a:pt x="725" y="726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lnTo>
                      <a:pt x="0" y="4569"/>
                    </a:lnTo>
                    <a:cubicBezTo>
                      <a:pt x="0" y="4758"/>
                      <a:pt x="158" y="4916"/>
                      <a:pt x="347" y="4916"/>
                    </a:cubicBezTo>
                    <a:lnTo>
                      <a:pt x="1764" y="4916"/>
                    </a:lnTo>
                    <a:cubicBezTo>
                      <a:pt x="1953" y="4916"/>
                      <a:pt x="2111" y="4758"/>
                      <a:pt x="2111" y="4569"/>
                    </a:cubicBezTo>
                    <a:lnTo>
                      <a:pt x="2111" y="348"/>
                    </a:lnTo>
                    <a:cubicBezTo>
                      <a:pt x="2111" y="159"/>
                      <a:pt x="1953" y="1"/>
                      <a:pt x="17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0" name="Google Shape;380;p28"/>
            <p:cNvGrpSpPr/>
            <p:nvPr/>
          </p:nvGrpSpPr>
          <p:grpSpPr>
            <a:xfrm>
              <a:off x="5720807" y="2653425"/>
              <a:ext cx="1277110" cy="680500"/>
              <a:chOff x="4662475" y="1976500"/>
              <a:chExt cx="68725" cy="36625"/>
            </a:xfrm>
          </p:grpSpPr>
          <p:sp>
            <p:nvSpPr>
              <p:cNvPr id="381" name="Google Shape;381;p28"/>
              <p:cNvSpPr/>
              <p:nvPr/>
            </p:nvSpPr>
            <p:spPr>
              <a:xfrm>
                <a:off x="4690800" y="1976500"/>
                <a:ext cx="40400" cy="36625"/>
              </a:xfrm>
              <a:custGeom>
                <a:rect b="b" l="l" r="r" t="t"/>
                <a:pathLst>
                  <a:path extrusionOk="0" h="1465" w="1616">
                    <a:moveTo>
                      <a:pt x="887" y="0"/>
                    </a:moveTo>
                    <a:lnTo>
                      <a:pt x="692" y="188"/>
                    </a:lnTo>
                    <a:lnTo>
                      <a:pt x="1104" y="599"/>
                    </a:lnTo>
                    <a:lnTo>
                      <a:pt x="0" y="599"/>
                    </a:lnTo>
                    <a:lnTo>
                      <a:pt x="0" y="866"/>
                    </a:lnTo>
                    <a:lnTo>
                      <a:pt x="1104" y="866"/>
                    </a:lnTo>
                    <a:lnTo>
                      <a:pt x="692" y="1269"/>
                    </a:lnTo>
                    <a:lnTo>
                      <a:pt x="887" y="1464"/>
                    </a:lnTo>
                    <a:lnTo>
                      <a:pt x="1616" y="729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>
                <a:off x="4674375" y="1991450"/>
                <a:ext cx="10675" cy="6700"/>
              </a:xfrm>
              <a:custGeom>
                <a:rect b="b" l="l" r="r" t="t"/>
                <a:pathLst>
                  <a:path extrusionOk="0" h="268" w="427">
                    <a:moveTo>
                      <a:pt x="1" y="1"/>
                    </a:moveTo>
                    <a:lnTo>
                      <a:pt x="1" y="268"/>
                    </a:lnTo>
                    <a:lnTo>
                      <a:pt x="426" y="268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8"/>
              <p:cNvSpPr/>
              <p:nvPr/>
            </p:nvSpPr>
            <p:spPr>
              <a:xfrm>
                <a:off x="4662475" y="1991450"/>
                <a:ext cx="5625" cy="6700"/>
              </a:xfrm>
              <a:custGeom>
                <a:rect b="b" l="l" r="r" t="t"/>
                <a:pathLst>
                  <a:path extrusionOk="0" h="268" w="225">
                    <a:moveTo>
                      <a:pt x="1" y="1"/>
                    </a:moveTo>
                    <a:lnTo>
                      <a:pt x="1" y="268"/>
                    </a:lnTo>
                    <a:lnTo>
                      <a:pt x="224" y="268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4" name="Google Shape;384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77075" y="2047475"/>
              <a:ext cx="1454749" cy="1454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28"/>
            <p:cNvSpPr txBox="1"/>
            <p:nvPr/>
          </p:nvSpPr>
          <p:spPr>
            <a:xfrm>
              <a:off x="516820" y="3627825"/>
              <a:ext cx="1883700" cy="5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Select a potential stock</a:t>
              </a:r>
              <a:endParaRPr b="1" i="0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86" name="Google Shape;386;p28"/>
            <p:cNvSpPr txBox="1"/>
            <p:nvPr/>
          </p:nvSpPr>
          <p:spPr>
            <a:xfrm>
              <a:off x="3633575" y="3627825"/>
              <a:ext cx="2087100" cy="7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Calculate Ratios/ Financial Statement Analysis</a:t>
              </a:r>
              <a:endParaRPr b="1" i="0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87" name="Google Shape;387;p28"/>
            <p:cNvSpPr txBox="1"/>
            <p:nvPr/>
          </p:nvSpPr>
          <p:spPr>
            <a:xfrm>
              <a:off x="7510600" y="3627825"/>
              <a:ext cx="7206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Invest</a:t>
              </a:r>
              <a:endParaRPr b="1" i="0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388" name="Google Shape;388;p28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Current Investment Decision-Making Process</a:t>
            </a:r>
            <a:endParaRPr/>
          </a:p>
        </p:txBody>
      </p:sp>
      <p:cxnSp>
        <p:nvCxnSpPr>
          <p:cNvPr id="389" name="Google Shape;389;p28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28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1" name="Google Shape;391;p28"/>
          <p:cNvSpPr/>
          <p:nvPr/>
        </p:nvSpPr>
        <p:spPr>
          <a:xfrm>
            <a:off x="3752557" y="1452557"/>
            <a:ext cx="1958700" cy="1958700"/>
          </a:xfrm>
          <a:prstGeom prst="ellipse">
            <a:avLst/>
          </a:prstGeom>
          <a:noFill/>
          <a:ln cap="flat" cmpd="sng" w="57150">
            <a:solidFill>
              <a:srgbClr val="50F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28"/>
          <p:cNvGrpSpPr/>
          <p:nvPr/>
        </p:nvGrpSpPr>
        <p:grpSpPr>
          <a:xfrm>
            <a:off x="3647089" y="3863535"/>
            <a:ext cx="2166113" cy="887100"/>
            <a:chOff x="1192920" y="3574418"/>
            <a:chExt cx="2166113" cy="887100"/>
          </a:xfrm>
        </p:grpSpPr>
        <p:sp>
          <p:nvSpPr>
            <p:cNvPr id="393" name="Google Shape;393;p28"/>
            <p:cNvSpPr/>
            <p:nvPr/>
          </p:nvSpPr>
          <p:spPr>
            <a:xfrm>
              <a:off x="1192920" y="3574418"/>
              <a:ext cx="2166000" cy="887100"/>
            </a:xfrm>
            <a:prstGeom prst="rect">
              <a:avLst/>
            </a:prstGeom>
            <a:solidFill>
              <a:srgbClr val="E6F5F4"/>
            </a:solidFill>
            <a:ln cap="flat" cmpd="sng" w="25400">
              <a:solidFill>
                <a:srgbClr val="48BB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picture containing shape&#10;&#10;Description automatically generated" id="394" name="Google Shape;394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74486" y="3866778"/>
              <a:ext cx="410068" cy="4100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28"/>
            <p:cNvSpPr txBox="1"/>
            <p:nvPr/>
          </p:nvSpPr>
          <p:spPr>
            <a:xfrm>
              <a:off x="1876733" y="3815182"/>
              <a:ext cx="1482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" sz="1200" u="none" cap="none" strike="noStrike">
                  <a:solidFill>
                    <a:srgbClr val="2E7E79"/>
                  </a:solidFill>
                  <a:latin typeface="Arial"/>
                  <a:ea typeface="Arial"/>
                  <a:cs typeface="Arial"/>
                  <a:sym typeface="Arial"/>
                </a:rPr>
                <a:t>Generally takes long time</a:t>
              </a:r>
              <a:endParaRPr b="0" i="0" sz="1200" u="none" cap="none" strike="noStrike">
                <a:solidFill>
                  <a:srgbClr val="2E7E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6" name="Google Shape;396;p28"/>
          <p:cNvCxnSpPr>
            <a:stCxn id="391" idx="4"/>
            <a:endCxn id="393" idx="0"/>
          </p:cNvCxnSpPr>
          <p:nvPr/>
        </p:nvCxnSpPr>
        <p:spPr>
          <a:xfrm flipH="1">
            <a:off x="4730107" y="3411257"/>
            <a:ext cx="1800" cy="452400"/>
          </a:xfrm>
          <a:prstGeom prst="straightConnector1">
            <a:avLst/>
          </a:prstGeom>
          <a:noFill/>
          <a:ln cap="flat" cmpd="sng" w="57150">
            <a:solidFill>
              <a:srgbClr val="50FFF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Problem Identified</a:t>
            </a:r>
            <a:endParaRPr/>
          </a:p>
        </p:txBody>
      </p:sp>
      <p:cxnSp>
        <p:nvCxnSpPr>
          <p:cNvPr id="402" name="Google Shape;402;p29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29"/>
          <p:cNvSpPr/>
          <p:nvPr/>
        </p:nvSpPr>
        <p:spPr>
          <a:xfrm>
            <a:off x="847300" y="1762525"/>
            <a:ext cx="7885800" cy="9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Inaccuracy and inefficiency in predictions due to the high-volatility nature of technology stocks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p29"/>
          <p:cNvGrpSpPr/>
          <p:nvPr/>
        </p:nvGrpSpPr>
        <p:grpSpPr>
          <a:xfrm>
            <a:off x="411911" y="1294599"/>
            <a:ext cx="868800" cy="930300"/>
            <a:chOff x="411911" y="1294599"/>
            <a:chExt cx="868800" cy="930300"/>
          </a:xfrm>
        </p:grpSpPr>
        <p:grpSp>
          <p:nvGrpSpPr>
            <p:cNvPr id="405" name="Google Shape;405;p29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406" name="Google Shape;406;p29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9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8" name="Google Shape;408;p29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409" name="Google Shape;409;p29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Problem Identified</a:t>
            </a:r>
            <a:endParaRPr/>
          </a:p>
        </p:txBody>
      </p:sp>
      <p:cxnSp>
        <p:nvCxnSpPr>
          <p:cNvPr id="415" name="Google Shape;415;p30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" name="Google Shape;416;p30"/>
          <p:cNvSpPr/>
          <p:nvPr/>
        </p:nvSpPr>
        <p:spPr>
          <a:xfrm>
            <a:off x="847300" y="1762525"/>
            <a:ext cx="7885800" cy="9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Inaccuracy and inefficiency in predictions due to the high-volatility nature of technology stocks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0"/>
          <p:cNvSpPr/>
          <p:nvPr/>
        </p:nvSpPr>
        <p:spPr>
          <a:xfrm>
            <a:off x="847300" y="3346150"/>
            <a:ext cx="7885800" cy="9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The need to evaluate external stock market trends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p30"/>
          <p:cNvGrpSpPr/>
          <p:nvPr/>
        </p:nvGrpSpPr>
        <p:grpSpPr>
          <a:xfrm>
            <a:off x="411911" y="1294599"/>
            <a:ext cx="868800" cy="930300"/>
            <a:chOff x="411911" y="1294599"/>
            <a:chExt cx="868800" cy="930300"/>
          </a:xfrm>
        </p:grpSpPr>
        <p:grpSp>
          <p:nvGrpSpPr>
            <p:cNvPr id="419" name="Google Shape;419;p30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420" name="Google Shape;420;p30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2" name="Google Shape;422;p30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423" name="Google Shape;423;p30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424" name="Google Shape;424;p30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425" name="Google Shape;425;p30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7" name="Google Shape;427;p30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428" name="Google Shape;428;p30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Problem Identified</a:t>
            </a:r>
            <a:endParaRPr/>
          </a:p>
        </p:txBody>
      </p:sp>
      <p:cxnSp>
        <p:nvCxnSpPr>
          <p:cNvPr id="434" name="Google Shape;434;p31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5" name="Google Shape;435;p31"/>
          <p:cNvSpPr/>
          <p:nvPr/>
        </p:nvSpPr>
        <p:spPr>
          <a:xfrm>
            <a:off x="590698" y="1815375"/>
            <a:ext cx="8256900" cy="207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0" i="0" lang="es" sz="28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How can we enable asset managers to make </a:t>
            </a:r>
            <a:r>
              <a:rPr b="0" i="0" lang="es" sz="2800" u="sng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more timely </a:t>
            </a:r>
            <a:r>
              <a:rPr b="0" i="0" lang="es" sz="28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and </a:t>
            </a:r>
            <a:r>
              <a:rPr b="0" i="0" lang="es" sz="2800" u="sng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more accurate </a:t>
            </a:r>
            <a:r>
              <a:rPr b="0" i="0" lang="es" sz="28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decisions when investing in technology stocks (so as to minimize risk)? </a:t>
            </a:r>
            <a:endParaRPr/>
          </a:p>
        </p:txBody>
      </p:sp>
      <p:sp>
        <p:nvSpPr>
          <p:cNvPr id="436" name="Google Shape;436;p31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Problem Identified</a:t>
            </a:r>
            <a:endParaRPr/>
          </a:p>
        </p:txBody>
      </p:sp>
      <p:cxnSp>
        <p:nvCxnSpPr>
          <p:cNvPr id="442" name="Google Shape;442;p32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" name="Google Shape;443;p32"/>
          <p:cNvSpPr/>
          <p:nvPr/>
        </p:nvSpPr>
        <p:spPr>
          <a:xfrm>
            <a:off x="847300" y="1762525"/>
            <a:ext cx="7885800" cy="9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Inaccuracy and inefficiency in predictions due to the high-volatility nature of technology stocks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847300" y="3346150"/>
            <a:ext cx="7885800" cy="9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The need to evaluate external stock market trends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32"/>
          <p:cNvGrpSpPr/>
          <p:nvPr/>
        </p:nvGrpSpPr>
        <p:grpSpPr>
          <a:xfrm>
            <a:off x="411911" y="1294599"/>
            <a:ext cx="868800" cy="930300"/>
            <a:chOff x="411911" y="1294599"/>
            <a:chExt cx="868800" cy="930300"/>
          </a:xfrm>
        </p:grpSpPr>
        <p:grpSp>
          <p:nvGrpSpPr>
            <p:cNvPr id="446" name="Google Shape;446;p32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447" name="Google Shape;447;p32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9" name="Google Shape;449;p32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450" name="Google Shape;450;p32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451" name="Google Shape;451;p32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452" name="Google Shape;452;p32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2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4" name="Google Shape;454;p32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455" name="Google Shape;455;p32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Our Approach</a:t>
            </a:r>
            <a:endParaRPr/>
          </a:p>
        </p:txBody>
      </p:sp>
      <p:cxnSp>
        <p:nvCxnSpPr>
          <p:cNvPr id="461" name="Google Shape;461;p33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33"/>
          <p:cNvSpPr/>
          <p:nvPr/>
        </p:nvSpPr>
        <p:spPr>
          <a:xfrm>
            <a:off x="847300" y="1762525"/>
            <a:ext cx="3673200" cy="9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Inaccuracy and inefficiency in predictions due to the high-volatility nature of technology stocks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3"/>
          <p:cNvSpPr/>
          <p:nvPr/>
        </p:nvSpPr>
        <p:spPr>
          <a:xfrm>
            <a:off x="847300" y="3346150"/>
            <a:ext cx="3673200" cy="9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The need to evaluate external stock market trends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p33"/>
          <p:cNvGrpSpPr/>
          <p:nvPr/>
        </p:nvGrpSpPr>
        <p:grpSpPr>
          <a:xfrm>
            <a:off x="411911" y="1294599"/>
            <a:ext cx="868800" cy="930300"/>
            <a:chOff x="411911" y="1294599"/>
            <a:chExt cx="868800" cy="930300"/>
          </a:xfrm>
        </p:grpSpPr>
        <p:grpSp>
          <p:nvGrpSpPr>
            <p:cNvPr id="465" name="Google Shape;465;p33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466" name="Google Shape;466;p33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8" name="Google Shape;468;p33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469" name="Google Shape;469;p33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470" name="Google Shape;470;p33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471" name="Google Shape;471;p33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" name="Google Shape;473;p33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474" name="Google Shape;474;p33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5" name="Google Shape;475;p33"/>
          <p:cNvSpPr/>
          <p:nvPr/>
        </p:nvSpPr>
        <p:spPr>
          <a:xfrm rot="5400000">
            <a:off x="4434663" y="2125813"/>
            <a:ext cx="639600" cy="198000"/>
          </a:xfrm>
          <a:prstGeom prst="triangle">
            <a:avLst>
              <a:gd fmla="val 50000" name="adj"/>
            </a:avLst>
          </a:prstGeom>
          <a:solidFill>
            <a:srgbClr val="E6F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3"/>
          <p:cNvSpPr/>
          <p:nvPr/>
        </p:nvSpPr>
        <p:spPr>
          <a:xfrm>
            <a:off x="4988502" y="1770727"/>
            <a:ext cx="3673200" cy="930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48BB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More accurate </a:t>
            </a: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and </a:t>
            </a: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timely prediction </a:t>
            </a: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on the change in stock prices </a:t>
            </a: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based on key financial metrics</a:t>
            </a:r>
            <a:endParaRPr b="0" i="0" sz="11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"/>
          <p:cNvSpPr/>
          <p:nvPr/>
        </p:nvSpPr>
        <p:spPr>
          <a:xfrm>
            <a:off x="847300" y="3346150"/>
            <a:ext cx="3673200" cy="9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The need to evaluate external stock market trends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847300" y="1608131"/>
            <a:ext cx="3673200" cy="930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48BB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More accurate </a:t>
            </a: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and </a:t>
            </a: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timely prediction </a:t>
            </a: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on the change in stock prices </a:t>
            </a: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based on key financial metrics</a:t>
            </a:r>
            <a:endParaRPr b="0" i="0" sz="11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4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Our Approach</a:t>
            </a:r>
            <a:endParaRPr/>
          </a:p>
        </p:txBody>
      </p:sp>
      <p:cxnSp>
        <p:nvCxnSpPr>
          <p:cNvPr id="484" name="Google Shape;484;p34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5" name="Google Shape;485;p34"/>
          <p:cNvGrpSpPr/>
          <p:nvPr/>
        </p:nvGrpSpPr>
        <p:grpSpPr>
          <a:xfrm>
            <a:off x="411911" y="1294599"/>
            <a:ext cx="868800" cy="930300"/>
            <a:chOff x="411911" y="1294599"/>
            <a:chExt cx="868800" cy="930300"/>
          </a:xfrm>
        </p:grpSpPr>
        <p:grpSp>
          <p:nvGrpSpPr>
            <p:cNvPr id="486" name="Google Shape;486;p34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487" name="Google Shape;487;p34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p3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490" name="Google Shape;490;p34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491" name="Google Shape;491;p34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492" name="Google Shape;492;p34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4" name="Google Shape;494;p34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495" name="Google Shape;495;p34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6" name="Google Shape;496;p34"/>
          <p:cNvSpPr/>
          <p:nvPr/>
        </p:nvSpPr>
        <p:spPr>
          <a:xfrm rot="5400000">
            <a:off x="4445182" y="1970237"/>
            <a:ext cx="639600" cy="198000"/>
          </a:xfrm>
          <a:prstGeom prst="triangle">
            <a:avLst>
              <a:gd fmla="val 50000" name="adj"/>
            </a:avLst>
          </a:prstGeom>
          <a:solidFill>
            <a:srgbClr val="E6F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192" y="1240261"/>
            <a:ext cx="930269" cy="93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492" y="1287376"/>
            <a:ext cx="930269" cy="92411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4"/>
          <p:cNvSpPr/>
          <p:nvPr/>
        </p:nvSpPr>
        <p:spPr>
          <a:xfrm>
            <a:off x="6837116" y="1595112"/>
            <a:ext cx="372600" cy="342600"/>
          </a:xfrm>
          <a:prstGeom prst="plus">
            <a:avLst>
              <a:gd fmla="val 4035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4"/>
          <p:cNvSpPr txBox="1"/>
          <p:nvPr/>
        </p:nvSpPr>
        <p:spPr>
          <a:xfrm>
            <a:off x="5009542" y="2171180"/>
            <a:ext cx="2111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Logistic Regression</a:t>
            </a:r>
            <a:endParaRPr/>
          </a:p>
        </p:txBody>
      </p:sp>
      <p:sp>
        <p:nvSpPr>
          <p:cNvPr id="501" name="Google Shape;501;p34"/>
          <p:cNvSpPr txBox="1"/>
          <p:nvPr/>
        </p:nvSpPr>
        <p:spPr>
          <a:xfrm>
            <a:off x="7798802" y="2237971"/>
            <a:ext cx="8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CART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5"/>
          <p:cNvSpPr/>
          <p:nvPr/>
        </p:nvSpPr>
        <p:spPr>
          <a:xfrm>
            <a:off x="847300" y="3346150"/>
            <a:ext cx="3673200" cy="9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The need to evaluate external stock market trends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5"/>
          <p:cNvSpPr/>
          <p:nvPr/>
        </p:nvSpPr>
        <p:spPr>
          <a:xfrm>
            <a:off x="847300" y="1608131"/>
            <a:ext cx="3673200" cy="930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48BB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More accurate </a:t>
            </a: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and </a:t>
            </a: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timely prediction </a:t>
            </a: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on the change in stock prices </a:t>
            </a: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based on key financial metrics</a:t>
            </a:r>
            <a:endParaRPr b="0" i="0" sz="11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5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Our Approach</a:t>
            </a:r>
            <a:endParaRPr/>
          </a:p>
        </p:txBody>
      </p:sp>
      <p:cxnSp>
        <p:nvCxnSpPr>
          <p:cNvPr id="509" name="Google Shape;509;p35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10" name="Google Shape;510;p35"/>
          <p:cNvGrpSpPr/>
          <p:nvPr/>
        </p:nvGrpSpPr>
        <p:grpSpPr>
          <a:xfrm>
            <a:off x="411911" y="1294599"/>
            <a:ext cx="868800" cy="930300"/>
            <a:chOff x="411911" y="1294599"/>
            <a:chExt cx="868800" cy="930300"/>
          </a:xfrm>
        </p:grpSpPr>
        <p:grpSp>
          <p:nvGrpSpPr>
            <p:cNvPr id="511" name="Google Shape;511;p35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512" name="Google Shape;512;p35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5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4" name="Google Shape;514;p35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515" name="Google Shape;515;p35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516" name="Google Shape;516;p35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517" name="Google Shape;517;p35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5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9" name="Google Shape;519;p35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520" name="Google Shape;520;p35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1" name="Google Shape;521;p35"/>
          <p:cNvSpPr/>
          <p:nvPr/>
        </p:nvSpPr>
        <p:spPr>
          <a:xfrm rot="5400000">
            <a:off x="4445182" y="1970237"/>
            <a:ext cx="639600" cy="198000"/>
          </a:xfrm>
          <a:prstGeom prst="triangle">
            <a:avLst>
              <a:gd fmla="val 50000" name="adj"/>
            </a:avLst>
          </a:prstGeom>
          <a:solidFill>
            <a:srgbClr val="E6F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5"/>
          <p:cNvSpPr/>
          <p:nvPr/>
        </p:nvSpPr>
        <p:spPr>
          <a:xfrm rot="5400000">
            <a:off x="4444566" y="3710589"/>
            <a:ext cx="639600" cy="198000"/>
          </a:xfrm>
          <a:prstGeom prst="triangle">
            <a:avLst>
              <a:gd fmla="val 50000" name="adj"/>
            </a:avLst>
          </a:prstGeom>
          <a:solidFill>
            <a:srgbClr val="E6F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5"/>
          <p:cNvSpPr/>
          <p:nvPr/>
        </p:nvSpPr>
        <p:spPr>
          <a:xfrm>
            <a:off x="4988502" y="3355472"/>
            <a:ext cx="3673200" cy="930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48BB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To statistically predict </a:t>
            </a: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the future trends of stock prices</a:t>
            </a: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 for a specific stock</a:t>
            </a:r>
            <a:endParaRPr/>
          </a:p>
        </p:txBody>
      </p:sp>
      <p:pic>
        <p:nvPicPr>
          <p:cNvPr id="524" name="Google Shape;5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192" y="1240261"/>
            <a:ext cx="930269" cy="93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492" y="1287376"/>
            <a:ext cx="930269" cy="92411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5"/>
          <p:cNvSpPr/>
          <p:nvPr/>
        </p:nvSpPr>
        <p:spPr>
          <a:xfrm>
            <a:off x="6837116" y="1595112"/>
            <a:ext cx="372600" cy="342600"/>
          </a:xfrm>
          <a:prstGeom prst="plus">
            <a:avLst>
              <a:gd fmla="val 4035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5"/>
          <p:cNvSpPr txBox="1"/>
          <p:nvPr/>
        </p:nvSpPr>
        <p:spPr>
          <a:xfrm>
            <a:off x="5009542" y="2171180"/>
            <a:ext cx="2111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Logistic Regression</a:t>
            </a:r>
            <a:endParaRPr/>
          </a:p>
        </p:txBody>
      </p:sp>
      <p:sp>
        <p:nvSpPr>
          <p:cNvPr id="528" name="Google Shape;528;p35"/>
          <p:cNvSpPr txBox="1"/>
          <p:nvPr/>
        </p:nvSpPr>
        <p:spPr>
          <a:xfrm>
            <a:off x="7798802" y="2237971"/>
            <a:ext cx="8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CART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"/>
          <p:cNvSpPr/>
          <p:nvPr/>
        </p:nvSpPr>
        <p:spPr>
          <a:xfrm>
            <a:off x="847300" y="1608131"/>
            <a:ext cx="3673200" cy="930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48BB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More accurate </a:t>
            </a: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and </a:t>
            </a: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timely prediction </a:t>
            </a: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on the change in stock prices </a:t>
            </a: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based on key financial metrics</a:t>
            </a:r>
            <a:endParaRPr b="0" i="0" sz="11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6"/>
          <p:cNvSpPr/>
          <p:nvPr/>
        </p:nvSpPr>
        <p:spPr>
          <a:xfrm>
            <a:off x="847300" y="3355472"/>
            <a:ext cx="3673200" cy="930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48BB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To statistically predict </a:t>
            </a:r>
            <a:r>
              <a:rPr b="0" i="0" lang="es" sz="1600" u="sng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the future trends of stock prices</a:t>
            </a:r>
            <a:r>
              <a:rPr b="0" i="0" lang="es" sz="16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 for a specific stock</a:t>
            </a:r>
            <a:endParaRPr/>
          </a:p>
        </p:txBody>
      </p:sp>
      <p:sp>
        <p:nvSpPr>
          <p:cNvPr id="535" name="Google Shape;535;p36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Our Approach</a:t>
            </a:r>
            <a:endParaRPr/>
          </a:p>
        </p:txBody>
      </p:sp>
      <p:cxnSp>
        <p:nvCxnSpPr>
          <p:cNvPr id="536" name="Google Shape;536;p36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37" name="Google Shape;537;p36"/>
          <p:cNvGrpSpPr/>
          <p:nvPr/>
        </p:nvGrpSpPr>
        <p:grpSpPr>
          <a:xfrm>
            <a:off x="411911" y="1294599"/>
            <a:ext cx="868800" cy="930300"/>
            <a:chOff x="411911" y="1294599"/>
            <a:chExt cx="868800" cy="930300"/>
          </a:xfrm>
        </p:grpSpPr>
        <p:grpSp>
          <p:nvGrpSpPr>
            <p:cNvPr id="538" name="Google Shape;538;p36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539" name="Google Shape;539;p36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6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1" name="Google Shape;541;p36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542" name="Google Shape;542;p36"/>
          <p:cNvGrpSpPr/>
          <p:nvPr/>
        </p:nvGrpSpPr>
        <p:grpSpPr>
          <a:xfrm>
            <a:off x="411973" y="2879344"/>
            <a:ext cx="868800" cy="930300"/>
            <a:chOff x="411911" y="1294599"/>
            <a:chExt cx="868800" cy="930300"/>
          </a:xfrm>
        </p:grpSpPr>
        <p:grpSp>
          <p:nvGrpSpPr>
            <p:cNvPr id="543" name="Google Shape;543;p36"/>
            <p:cNvGrpSpPr/>
            <p:nvPr/>
          </p:nvGrpSpPr>
          <p:grpSpPr>
            <a:xfrm>
              <a:off x="411911" y="1294599"/>
              <a:ext cx="868800" cy="930300"/>
              <a:chOff x="299930" y="1258818"/>
              <a:chExt cx="868800" cy="930300"/>
            </a:xfrm>
          </p:grpSpPr>
          <p:sp>
            <p:nvSpPr>
              <p:cNvPr id="544" name="Google Shape;544;p36"/>
              <p:cNvSpPr/>
              <p:nvPr/>
            </p:nvSpPr>
            <p:spPr>
              <a:xfrm rot="5400000">
                <a:off x="269180" y="1289568"/>
                <a:ext cx="930300" cy="8688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6"/>
              <p:cNvSpPr/>
              <p:nvPr/>
            </p:nvSpPr>
            <p:spPr>
              <a:xfrm rot="5400000">
                <a:off x="349390" y="1374285"/>
                <a:ext cx="777000" cy="703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6" name="Google Shape;546;p36"/>
            <p:cNvSpPr txBox="1"/>
            <p:nvPr/>
          </p:nvSpPr>
          <p:spPr>
            <a:xfrm>
              <a:off x="613239" y="1515727"/>
              <a:ext cx="4740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547" name="Google Shape;547;p36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8" name="Google Shape;548;p36"/>
          <p:cNvSpPr/>
          <p:nvPr/>
        </p:nvSpPr>
        <p:spPr>
          <a:xfrm rot="5400000">
            <a:off x="4445182" y="1970237"/>
            <a:ext cx="639600" cy="198000"/>
          </a:xfrm>
          <a:prstGeom prst="triangle">
            <a:avLst>
              <a:gd fmla="val 50000" name="adj"/>
            </a:avLst>
          </a:prstGeom>
          <a:solidFill>
            <a:srgbClr val="E6F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192" y="1240261"/>
            <a:ext cx="930269" cy="93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492" y="1287376"/>
            <a:ext cx="930269" cy="92411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6"/>
          <p:cNvSpPr/>
          <p:nvPr/>
        </p:nvSpPr>
        <p:spPr>
          <a:xfrm>
            <a:off x="6837116" y="1595112"/>
            <a:ext cx="372600" cy="342600"/>
          </a:xfrm>
          <a:prstGeom prst="plus">
            <a:avLst>
              <a:gd fmla="val 40351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6"/>
          <p:cNvSpPr txBox="1"/>
          <p:nvPr/>
        </p:nvSpPr>
        <p:spPr>
          <a:xfrm>
            <a:off x="5009542" y="2171180"/>
            <a:ext cx="2111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Logistic Regression</a:t>
            </a:r>
            <a:endParaRPr/>
          </a:p>
        </p:txBody>
      </p:sp>
      <p:sp>
        <p:nvSpPr>
          <p:cNvPr id="553" name="Google Shape;553;p36"/>
          <p:cNvSpPr txBox="1"/>
          <p:nvPr/>
        </p:nvSpPr>
        <p:spPr>
          <a:xfrm>
            <a:off x="7798802" y="2237971"/>
            <a:ext cx="8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CART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" name="Google Shape;554;p36"/>
          <p:cNvGrpSpPr/>
          <p:nvPr/>
        </p:nvGrpSpPr>
        <p:grpSpPr>
          <a:xfrm>
            <a:off x="6590323" y="3075281"/>
            <a:ext cx="868793" cy="868793"/>
            <a:chOff x="-61783350" y="2297100"/>
            <a:chExt cx="316650" cy="316650"/>
          </a:xfrm>
        </p:grpSpPr>
        <p:sp>
          <p:nvSpPr>
            <p:cNvPr id="555" name="Google Shape;555;p36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36"/>
          <p:cNvSpPr txBox="1"/>
          <p:nvPr/>
        </p:nvSpPr>
        <p:spPr>
          <a:xfrm>
            <a:off x="5350772" y="3841622"/>
            <a:ext cx="33132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Autoregressive Integrated Moving Average (ARIMA)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6"/>
          <p:cNvSpPr/>
          <p:nvPr/>
        </p:nvSpPr>
        <p:spPr>
          <a:xfrm rot="5400000">
            <a:off x="4449571" y="3704105"/>
            <a:ext cx="639600" cy="198000"/>
          </a:xfrm>
          <a:prstGeom prst="triangle">
            <a:avLst>
              <a:gd fmla="val 50000" name="adj"/>
            </a:avLst>
          </a:prstGeom>
          <a:solidFill>
            <a:srgbClr val="E6F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7"/>
          <p:cNvSpPr txBox="1"/>
          <p:nvPr>
            <p:ph idx="1" type="subTitle"/>
          </p:nvPr>
        </p:nvSpPr>
        <p:spPr>
          <a:xfrm>
            <a:off x="4837600" y="1576975"/>
            <a:ext cx="35994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/>
              <a:t>Utilisation of Logistic Regression and CART  on our selected dataset to determine the profitability of future technology stock performance.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564" name="Google Shape;564;p37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2.  SOLUTION 1</a:t>
            </a:r>
            <a:endParaRPr/>
          </a:p>
        </p:txBody>
      </p:sp>
      <p:sp>
        <p:nvSpPr>
          <p:cNvPr id="565" name="Google Shape;565;p37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47" name="Google Shape;147;p20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600"/>
              <a:t>INTRODUCTION</a:t>
            </a:r>
            <a:endParaRPr sz="1600"/>
          </a:p>
        </p:txBody>
      </p:sp>
      <p:sp>
        <p:nvSpPr>
          <p:cNvPr id="148" name="Google Shape;148;p20"/>
          <p:cNvSpPr txBox="1"/>
          <p:nvPr>
            <p:ph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49" name="Google Shape;149;p20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600">
                <a:solidFill>
                  <a:schemeClr val="dk2"/>
                </a:solidFill>
              </a:rPr>
              <a:t>SOLUTION 2</a:t>
            </a:r>
            <a:endParaRPr sz="1600"/>
          </a:p>
        </p:txBody>
      </p:sp>
      <p:sp>
        <p:nvSpPr>
          <p:cNvPr id="150" name="Google Shape;150;p20"/>
          <p:cNvSpPr txBox="1"/>
          <p:nvPr>
            <p:ph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151" name="Google Shape;151;p20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600"/>
              <a:t>SOLUTION 1</a:t>
            </a:r>
            <a:endParaRPr sz="1600"/>
          </a:p>
        </p:txBody>
      </p:sp>
      <p:sp>
        <p:nvSpPr>
          <p:cNvPr id="152" name="Google Shape;152;p20"/>
          <p:cNvSpPr txBox="1"/>
          <p:nvPr>
            <p:ph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153" name="Google Shape;153;p20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600">
                <a:solidFill>
                  <a:schemeClr val="dk2"/>
                </a:solidFill>
              </a:rPr>
              <a:t>BUSINESS IMPLEMENTATION</a:t>
            </a:r>
            <a:endParaRPr sz="1600"/>
          </a:p>
        </p:txBody>
      </p:sp>
      <p:sp>
        <p:nvSpPr>
          <p:cNvPr id="154" name="Google Shape;154;p20"/>
          <p:cNvSpPr txBox="1"/>
          <p:nvPr>
            <p:ph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8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2.  SOLUTION 1</a:t>
            </a:r>
            <a:endParaRPr/>
          </a:p>
        </p:txBody>
      </p:sp>
      <p:cxnSp>
        <p:nvCxnSpPr>
          <p:cNvPr id="571" name="Google Shape;571;p38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2" name="Google Shape;572;p38"/>
          <p:cNvGrpSpPr/>
          <p:nvPr/>
        </p:nvGrpSpPr>
        <p:grpSpPr>
          <a:xfrm>
            <a:off x="1019155" y="1820775"/>
            <a:ext cx="1095440" cy="1141825"/>
            <a:chOff x="1781155" y="1973175"/>
            <a:chExt cx="1095440" cy="1141825"/>
          </a:xfrm>
        </p:grpSpPr>
        <p:cxnSp>
          <p:nvCxnSpPr>
            <p:cNvPr id="573" name="Google Shape;573;p38"/>
            <p:cNvCxnSpPr>
              <a:endCxn id="574" idx="0"/>
            </p:cNvCxnSpPr>
            <p:nvPr/>
          </p:nvCxnSpPr>
          <p:spPr>
            <a:xfrm>
              <a:off x="2328822" y="2677900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sp>
          <p:nvSpPr>
            <p:cNvPr id="575" name="Google Shape;575;p38"/>
            <p:cNvSpPr/>
            <p:nvPr/>
          </p:nvSpPr>
          <p:spPr>
            <a:xfrm>
              <a:off x="178115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1882902" y="2060446"/>
              <a:ext cx="891904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38"/>
          <p:cNvSpPr txBox="1"/>
          <p:nvPr>
            <p:ph idx="4294967295" type="ctrTitle"/>
          </p:nvPr>
        </p:nvSpPr>
        <p:spPr>
          <a:xfrm>
            <a:off x="942972" y="2962600"/>
            <a:ext cx="124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</a:pPr>
            <a:r>
              <a:rPr b="0" i="0" lang="es" sz="16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OVERVIEW</a:t>
            </a:r>
            <a:endParaRPr b="0" i="0" sz="16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79" name="Google Shape;579;p38"/>
          <p:cNvSpPr txBox="1"/>
          <p:nvPr>
            <p:ph idx="4294967295" type="ctrTitle"/>
          </p:nvPr>
        </p:nvSpPr>
        <p:spPr>
          <a:xfrm>
            <a:off x="2409372" y="3115000"/>
            <a:ext cx="124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 CLEANING</a:t>
            </a:r>
            <a:endParaRPr b="0" i="0" sz="16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80" name="Google Shape;580;p38"/>
          <p:cNvSpPr txBox="1"/>
          <p:nvPr>
            <p:ph idx="4294967295" type="ctrTitle"/>
          </p:nvPr>
        </p:nvSpPr>
        <p:spPr>
          <a:xfrm>
            <a:off x="3809025" y="3115000"/>
            <a:ext cx="1381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 EXPLORATION</a:t>
            </a:r>
            <a:endParaRPr b="0" i="0" sz="16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81" name="Google Shape;581;p38"/>
          <p:cNvSpPr txBox="1"/>
          <p:nvPr>
            <p:ph idx="4294967295" type="ctrTitle"/>
          </p:nvPr>
        </p:nvSpPr>
        <p:spPr>
          <a:xfrm>
            <a:off x="5342172" y="3343600"/>
            <a:ext cx="124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CART &amp; LOGISTIC REGRESSION</a:t>
            </a:r>
            <a:endParaRPr b="0" i="0" sz="16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82" name="Google Shape;582;p38"/>
          <p:cNvSpPr txBox="1"/>
          <p:nvPr>
            <p:ph idx="4294967295" type="ctrTitle"/>
          </p:nvPr>
        </p:nvSpPr>
        <p:spPr>
          <a:xfrm>
            <a:off x="6789972" y="3038800"/>
            <a:ext cx="124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ANALYSIS</a:t>
            </a:r>
            <a:endParaRPr b="0" i="0" sz="16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583" name="Google Shape;583;p38"/>
          <p:cNvGrpSpPr/>
          <p:nvPr/>
        </p:nvGrpSpPr>
        <p:grpSpPr>
          <a:xfrm>
            <a:off x="2475900" y="1820775"/>
            <a:ext cx="1095440" cy="1141900"/>
            <a:chOff x="1781155" y="1973175"/>
            <a:chExt cx="1095440" cy="1141900"/>
          </a:xfrm>
        </p:grpSpPr>
        <p:cxnSp>
          <p:nvCxnSpPr>
            <p:cNvPr id="584" name="Google Shape;584;p38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sp>
          <p:nvSpPr>
            <p:cNvPr id="585" name="Google Shape;585;p38"/>
            <p:cNvSpPr/>
            <p:nvPr/>
          </p:nvSpPr>
          <p:spPr>
            <a:xfrm>
              <a:off x="178115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1882902" y="2060446"/>
              <a:ext cx="891904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38"/>
          <p:cNvGrpSpPr/>
          <p:nvPr/>
        </p:nvGrpSpPr>
        <p:grpSpPr>
          <a:xfrm>
            <a:off x="3923700" y="1820775"/>
            <a:ext cx="1095440" cy="1141900"/>
            <a:chOff x="1781155" y="1973175"/>
            <a:chExt cx="1095440" cy="1141900"/>
          </a:xfrm>
        </p:grpSpPr>
        <p:cxnSp>
          <p:nvCxnSpPr>
            <p:cNvPr id="590" name="Google Shape;590;p38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sp>
          <p:nvSpPr>
            <p:cNvPr id="591" name="Google Shape;591;p38"/>
            <p:cNvSpPr/>
            <p:nvPr/>
          </p:nvSpPr>
          <p:spPr>
            <a:xfrm>
              <a:off x="178115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1882902" y="2060446"/>
              <a:ext cx="891904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38"/>
          <p:cNvGrpSpPr/>
          <p:nvPr/>
        </p:nvGrpSpPr>
        <p:grpSpPr>
          <a:xfrm>
            <a:off x="5371500" y="1820775"/>
            <a:ext cx="1095440" cy="1141900"/>
            <a:chOff x="1781155" y="1973175"/>
            <a:chExt cx="1095440" cy="1141900"/>
          </a:xfrm>
        </p:grpSpPr>
        <p:cxnSp>
          <p:nvCxnSpPr>
            <p:cNvPr id="596" name="Google Shape;596;p38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sp>
          <p:nvSpPr>
            <p:cNvPr id="597" name="Google Shape;597;p38"/>
            <p:cNvSpPr/>
            <p:nvPr/>
          </p:nvSpPr>
          <p:spPr>
            <a:xfrm>
              <a:off x="178115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1882902" y="2060446"/>
              <a:ext cx="891904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p38"/>
          <p:cNvGrpSpPr/>
          <p:nvPr/>
        </p:nvGrpSpPr>
        <p:grpSpPr>
          <a:xfrm>
            <a:off x="6819300" y="1820775"/>
            <a:ext cx="1095440" cy="1141900"/>
            <a:chOff x="1781155" y="1973175"/>
            <a:chExt cx="1095440" cy="1141900"/>
          </a:xfrm>
        </p:grpSpPr>
        <p:cxnSp>
          <p:nvCxnSpPr>
            <p:cNvPr id="602" name="Google Shape;602;p38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med" w="med" type="diamond"/>
            </a:ln>
          </p:spPr>
        </p:cxnSp>
        <p:sp>
          <p:nvSpPr>
            <p:cNvPr id="603" name="Google Shape;603;p38"/>
            <p:cNvSpPr/>
            <p:nvPr/>
          </p:nvSpPr>
          <p:spPr>
            <a:xfrm>
              <a:off x="178115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1882902" y="2060446"/>
              <a:ext cx="891904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784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38"/>
          <p:cNvGrpSpPr/>
          <p:nvPr/>
        </p:nvGrpSpPr>
        <p:grpSpPr>
          <a:xfrm>
            <a:off x="1401927" y="2119564"/>
            <a:ext cx="335807" cy="334919"/>
            <a:chOff x="-33646250" y="3586425"/>
            <a:chExt cx="293000" cy="292225"/>
          </a:xfrm>
        </p:grpSpPr>
        <p:sp>
          <p:nvSpPr>
            <p:cNvPr id="608" name="Google Shape;608;p38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0" name="Google Shape;610;p38"/>
          <p:cNvGrpSpPr/>
          <p:nvPr/>
        </p:nvGrpSpPr>
        <p:grpSpPr>
          <a:xfrm>
            <a:off x="2886434" y="2110300"/>
            <a:ext cx="290592" cy="329595"/>
            <a:chOff x="-3383375" y="3611625"/>
            <a:chExt cx="258350" cy="293025"/>
          </a:xfrm>
        </p:grpSpPr>
        <p:sp>
          <p:nvSpPr>
            <p:cNvPr id="611" name="Google Shape;611;p38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38"/>
          <p:cNvGrpSpPr/>
          <p:nvPr/>
        </p:nvGrpSpPr>
        <p:grpSpPr>
          <a:xfrm>
            <a:off x="4313465" y="2125231"/>
            <a:ext cx="341579" cy="341579"/>
            <a:chOff x="-9523700" y="3614000"/>
            <a:chExt cx="353675" cy="353675"/>
          </a:xfrm>
        </p:grpSpPr>
        <p:sp>
          <p:nvSpPr>
            <p:cNvPr id="614" name="Google Shape;614;p38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38"/>
          <p:cNvGrpSpPr/>
          <p:nvPr/>
        </p:nvGrpSpPr>
        <p:grpSpPr>
          <a:xfrm>
            <a:off x="5749249" y="2132751"/>
            <a:ext cx="347310" cy="327823"/>
            <a:chOff x="-1960150" y="3956600"/>
            <a:chExt cx="308775" cy="291450"/>
          </a:xfrm>
        </p:grpSpPr>
        <p:sp>
          <p:nvSpPr>
            <p:cNvPr id="624" name="Google Shape;624;p38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38"/>
          <p:cNvGrpSpPr/>
          <p:nvPr/>
        </p:nvGrpSpPr>
        <p:grpSpPr>
          <a:xfrm>
            <a:off x="7239648" y="2110746"/>
            <a:ext cx="278692" cy="331130"/>
            <a:chOff x="-48233050" y="3569725"/>
            <a:chExt cx="252050" cy="299475"/>
          </a:xfrm>
        </p:grpSpPr>
        <p:sp>
          <p:nvSpPr>
            <p:cNvPr id="627" name="Google Shape;627;p38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38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9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(Overview)</a:t>
            </a:r>
            <a:endParaRPr/>
          </a:p>
        </p:txBody>
      </p:sp>
      <p:cxnSp>
        <p:nvCxnSpPr>
          <p:cNvPr id="636" name="Google Shape;636;p39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9"/>
          <p:cNvSpPr/>
          <p:nvPr/>
        </p:nvSpPr>
        <p:spPr>
          <a:xfrm>
            <a:off x="847300" y="1249225"/>
            <a:ext cx="5844000" cy="31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Dataset of 4000+ US companies Financial Indicators</a:t>
            </a:r>
            <a:endParaRPr/>
          </a:p>
        </p:txBody>
      </p:sp>
      <p:sp>
        <p:nvSpPr>
          <p:cNvPr id="638" name="Google Shape;638;p39"/>
          <p:cNvSpPr txBox="1"/>
          <p:nvPr/>
        </p:nvSpPr>
        <p:spPr>
          <a:xfrm>
            <a:off x="531500" y="1792775"/>
            <a:ext cx="3660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-"/>
            </a:pPr>
            <a:r>
              <a:rPr b="1" lang="e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Trimmed down to 21 columns from 200+ Mainly, </a:t>
            </a:r>
            <a:r>
              <a:rPr b="1" lang="e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r>
              <a:rPr b="1" lang="e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categories, Price variance and class.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639" name="Google Shape;639;p39"/>
          <p:cNvGraphicFramePr/>
          <p:nvPr/>
        </p:nvGraphicFramePr>
        <p:xfrm>
          <a:off x="4362950" y="163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{A4CF9C83-68EE-4041-8022-1197FD456E07}</a:tableStyleId>
              </a:tblPr>
              <a:tblGrid>
                <a:gridCol w="2470300"/>
                <a:gridCol w="2064200"/>
              </a:tblGrid>
              <a:tr h="84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 u="sng"/>
                        <a:t>Profitability Ratio</a:t>
                      </a:r>
                      <a:endParaRPr b="1" sz="10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Profit Margin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EBITDA Margin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Enterprise Value over EBITDA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Return on Equity</a:t>
                      </a:r>
                      <a:endParaRPr b="1" sz="1000" u="sng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 u="sng"/>
                        <a:t>Leverage Ratio</a:t>
                      </a:r>
                      <a:endParaRPr b="1" sz="10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Debt to Equity Ratio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Interest Coverage </a:t>
                      </a:r>
                      <a:endParaRPr b="1" sz="1000" u="sng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4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 u="sng"/>
                        <a:t>Liquidity Ratio</a:t>
                      </a:r>
                      <a:endParaRPr b="1" sz="10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Free Cash Flow Yield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Current Ratio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Operating Cash Flow to Sales Ratio</a:t>
                      </a:r>
                      <a:endParaRPr b="1" sz="1000" u="sng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 u="sng"/>
                        <a:t>Efficiency Ratio</a:t>
                      </a:r>
                      <a:endParaRPr b="1" sz="10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Asset Turnover Ratio</a:t>
                      </a:r>
                      <a:endParaRPr b="1" sz="1000" u="sng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4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 u="sng"/>
                        <a:t>Market Prospect Ratio</a:t>
                      </a:r>
                      <a:endParaRPr b="1" sz="10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PE ratio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PB ratio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EPS Diluted Growth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Revenue growth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Book Value per share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Dividend Yield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6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 u="sng"/>
                        <a:t>Others</a:t>
                      </a:r>
                      <a:endParaRPr b="1" sz="10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Market Capitalisation 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pic>
        <p:nvPicPr>
          <p:cNvPr id="640" name="Google Shape;6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0" y="2666850"/>
            <a:ext cx="1399650" cy="13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150" y="2618325"/>
            <a:ext cx="1527025" cy="15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9"/>
          <p:cNvSpPr txBox="1"/>
          <p:nvPr/>
        </p:nvSpPr>
        <p:spPr>
          <a:xfrm>
            <a:off x="254750" y="3937225"/>
            <a:ext cx="178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Price variance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-"/>
            </a:pPr>
            <a:r>
              <a:rPr b="1" lang="e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difference in stock price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3" name="Google Shape;643;p39"/>
          <p:cNvSpPr txBox="1"/>
          <p:nvPr/>
        </p:nvSpPr>
        <p:spPr>
          <a:xfrm>
            <a:off x="2037353" y="3984025"/>
            <a:ext cx="2203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-"/>
            </a:pPr>
            <a:r>
              <a:rPr b="1" lang="e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0: -ve price variance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-"/>
            </a:pPr>
            <a:r>
              <a:rPr b="1" lang="e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1: +ve price variance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4" name="Google Shape;644;p39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0"/>
          <p:cNvSpPr txBox="1"/>
          <p:nvPr>
            <p:ph type="ctrTitle"/>
          </p:nvPr>
        </p:nvSpPr>
        <p:spPr>
          <a:xfrm flipH="1">
            <a:off x="749125" y="500825"/>
            <a:ext cx="4952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(Overview)</a:t>
            </a:r>
            <a:endParaRPr/>
          </a:p>
        </p:txBody>
      </p:sp>
      <p:cxnSp>
        <p:nvCxnSpPr>
          <p:cNvPr id="650" name="Google Shape;650;p40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651" name="Google Shape;651;p40"/>
          <p:cNvGraphicFramePr/>
          <p:nvPr/>
        </p:nvGraphicFramePr>
        <p:xfrm>
          <a:off x="694900" y="13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{A4CF9C83-68EE-4041-8022-1197FD456E07}</a:tableStyleId>
              </a:tblPr>
              <a:tblGrid>
                <a:gridCol w="1722475"/>
                <a:gridCol w="2425400"/>
                <a:gridCol w="3740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Category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Variables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Justification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Profitability Ratio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Profit Margin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EBITDA Margin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Enterprise Value over EBITDA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Return on Equity(ROE)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100"/>
                        <a:t>Profitability ratios are ratios which </a:t>
                      </a:r>
                      <a:r>
                        <a:rPr b="1" i="1" lang="es" sz="1100"/>
                        <a:t>assess a company’s ability to generate earnings relative to revenue, operating cost. </a:t>
                      </a:r>
                      <a:r>
                        <a:rPr lang="es" sz="1100"/>
                        <a:t>Ratios such as ROE are proven to be effective in predicting the future value of stock price.(Arkan,2016)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Leverage Ratio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Debt to Equity Ratio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(D/E Ratio)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Interest Coverage 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100"/>
                        <a:t>Leverage ratios are ratios which </a:t>
                      </a:r>
                      <a:r>
                        <a:rPr b="1" i="1" lang="es" sz="1100"/>
                        <a:t>assess the ability of a company to meet its financial obligations, </a:t>
                      </a:r>
                      <a:r>
                        <a:rPr lang="es" sz="1100"/>
                        <a:t>and they are closely related to stock prices. For example, a research report states that there is a significant positive relationship between DE ratio and stock price. (Arkan,2016)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652" name="Google Shape;6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650" y="2033400"/>
            <a:ext cx="1087275" cy="1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650" y="3522575"/>
            <a:ext cx="1087276" cy="1087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0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1"/>
          <p:cNvSpPr txBox="1"/>
          <p:nvPr>
            <p:ph type="ctrTitle"/>
          </p:nvPr>
        </p:nvSpPr>
        <p:spPr>
          <a:xfrm flipH="1">
            <a:off x="749125" y="500825"/>
            <a:ext cx="4952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(Overview)</a:t>
            </a:r>
            <a:endParaRPr/>
          </a:p>
        </p:txBody>
      </p:sp>
      <p:cxnSp>
        <p:nvCxnSpPr>
          <p:cNvPr id="660" name="Google Shape;660;p41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661" name="Google Shape;661;p41"/>
          <p:cNvGraphicFramePr/>
          <p:nvPr/>
        </p:nvGraphicFramePr>
        <p:xfrm>
          <a:off x="628025" y="140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{A4CF9C83-68EE-4041-8022-1197FD456E07}</a:tableStyleId>
              </a:tblPr>
              <a:tblGrid>
                <a:gridCol w="1722475"/>
                <a:gridCol w="2425400"/>
                <a:gridCol w="3740075"/>
              </a:tblGrid>
              <a:tr h="45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Category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Variables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Justification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4501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Liquidity Ratio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Free Cash Flow Yield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Current Ratio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Operating Cash Flow to Sales Ratio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Liquidity ratio measures a company’s ability to pay debt obligations and its margin of safety. Investors would consider if a company has the ability to convert assets into cash.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4242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Efficiency Ratio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Asset Turnover Ratio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100"/>
                        <a:t>Asset Turnover ratio shows how likely a company is able to effectively generate revenue from their assets.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662" name="Google Shape;6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25" y="2159200"/>
            <a:ext cx="1037975" cy="10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025" y="3608925"/>
            <a:ext cx="1037975" cy="10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1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2"/>
          <p:cNvSpPr txBox="1"/>
          <p:nvPr>
            <p:ph type="ctrTitle"/>
          </p:nvPr>
        </p:nvSpPr>
        <p:spPr>
          <a:xfrm flipH="1">
            <a:off x="749125" y="500825"/>
            <a:ext cx="4952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(Overview)</a:t>
            </a:r>
            <a:endParaRPr/>
          </a:p>
        </p:txBody>
      </p:sp>
      <p:cxnSp>
        <p:nvCxnSpPr>
          <p:cNvPr id="670" name="Google Shape;670;p42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671" name="Google Shape;671;p42"/>
          <p:cNvGraphicFramePr/>
          <p:nvPr/>
        </p:nvGraphicFramePr>
        <p:xfrm>
          <a:off x="694900" y="13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{A4CF9C83-68EE-4041-8022-1197FD456E07}</a:tableStyleId>
              </a:tblPr>
              <a:tblGrid>
                <a:gridCol w="1722475"/>
                <a:gridCol w="2425400"/>
                <a:gridCol w="3740075"/>
              </a:tblGrid>
              <a:tr h="35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Category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Variables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Justification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565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Market Prospect Ratios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P/E ratio                   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P/B ratio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Dividend Yield     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Book Value per share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EPS Diluted Growth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Revenue growth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Market prospect ratios provide investors with an estimate of the value they would receive from their investment.  Ratios such as PE ratio do in fact have a strong relationship with price of stocks and can be used to forecast market returns. (Mozes, 2017)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2790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Others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Market Capitalisation (Market Cap)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Market capitalisation is the total dollar value of outstanding shares of a company. The greater the market capitalization, the greater interest the investors will have (wan, 2018).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672" name="Google Shape;6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975" y="2233450"/>
            <a:ext cx="993475" cy="9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2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4" name="Google Shape;674;p42"/>
          <p:cNvSpPr/>
          <p:nvPr/>
        </p:nvSpPr>
        <p:spPr>
          <a:xfrm>
            <a:off x="1129424" y="3752027"/>
            <a:ext cx="883025" cy="483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Corsiva"/>
              </a:rPr>
              <a:t>etc.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3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Removed corresponding rows with many NA values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0" name="Google Shape;680;p43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r>
              <a:rPr lang="es"/>
              <a:t>.  SOLUTION 1 (Data Cleaning)</a:t>
            </a:r>
            <a:endParaRPr/>
          </a:p>
        </p:txBody>
      </p:sp>
      <p:cxnSp>
        <p:nvCxnSpPr>
          <p:cNvPr id="681" name="Google Shape;681;p43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2" name="Google Shape;6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725" y="1762125"/>
            <a:ext cx="5254175" cy="3313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3" name="Google Shape;683;p43"/>
          <p:cNvSpPr/>
          <p:nvPr/>
        </p:nvSpPr>
        <p:spPr>
          <a:xfrm>
            <a:off x="7608400" y="4114800"/>
            <a:ext cx="1261200" cy="9573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3"/>
          <p:cNvSpPr/>
          <p:nvPr/>
        </p:nvSpPr>
        <p:spPr>
          <a:xfrm>
            <a:off x="349525" y="2951925"/>
            <a:ext cx="2988900" cy="7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Bar plot of number of ‘NA’ values in each row</a:t>
            </a:r>
            <a:endParaRPr/>
          </a:p>
        </p:txBody>
      </p:sp>
      <p:sp>
        <p:nvSpPr>
          <p:cNvPr id="685" name="Google Shape;685;p43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4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Removed corresponding columns with many NA values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91" name="Google Shape;691;p44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(Data Cleaning)</a:t>
            </a:r>
            <a:endParaRPr/>
          </a:p>
        </p:txBody>
      </p:sp>
      <p:cxnSp>
        <p:nvCxnSpPr>
          <p:cNvPr id="692" name="Google Shape;692;p44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3" name="Google Shape;6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400" y="1765275"/>
            <a:ext cx="5251025" cy="3308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4" name="Google Shape;694;p44"/>
          <p:cNvSpPr/>
          <p:nvPr/>
        </p:nvSpPr>
        <p:spPr>
          <a:xfrm>
            <a:off x="349525" y="2951925"/>
            <a:ext cx="2988900" cy="7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Bar plot of number of ‘NA’ values in each column</a:t>
            </a:r>
            <a:endParaRPr/>
          </a:p>
        </p:txBody>
      </p:sp>
      <p:sp>
        <p:nvSpPr>
          <p:cNvPr id="695" name="Google Shape;695;p44"/>
          <p:cNvSpPr/>
          <p:nvPr/>
        </p:nvSpPr>
        <p:spPr>
          <a:xfrm>
            <a:off x="3994525" y="2424150"/>
            <a:ext cx="1252200" cy="10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4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1" name="Google Shape;701;p45"/>
          <p:cNvGraphicFramePr/>
          <p:nvPr/>
        </p:nvGraphicFramePr>
        <p:xfrm>
          <a:off x="744950" y="139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{A4CF9C83-68EE-4041-8022-1197FD456E07}</a:tableStyleId>
              </a:tblPr>
              <a:tblGrid>
                <a:gridCol w="1792250"/>
                <a:gridCol w="5861850"/>
              </a:tblGrid>
              <a:tr h="4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/>
                        <a:t>Removed values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700"/>
                        <a:t>Reason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08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Illogical data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Within the data set, there are 3 rows with a market capitalization of 0 but they have an EPS of &gt; 40. All the 3 rows have the same ticker which implies that there might be some error when the data was being keyed in.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5010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Extreme values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To ensure that extreme values do not skew the accuracy of our models, we have done a boxplot for each of the 18 remaining variables to identify and remove such values from our dataset. In total, we have identified 31 rows to be removed from the dataset.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02" name="Google Shape;702;p45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SOLUTION 1 (Data Cleaning)</a:t>
            </a:r>
            <a:endParaRPr/>
          </a:p>
        </p:txBody>
      </p:sp>
      <p:cxnSp>
        <p:nvCxnSpPr>
          <p:cNvPr id="703" name="Google Shape;703;p45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45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Min Ray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6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Distribution of ‘Class’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0" name="Google Shape;710;p46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(Data Exploration)</a:t>
            </a:r>
            <a:endParaRPr/>
          </a:p>
        </p:txBody>
      </p:sp>
      <p:cxnSp>
        <p:nvCxnSpPr>
          <p:cNvPr id="711" name="Google Shape;711;p46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2" name="Google Shape;7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164" y="1761476"/>
            <a:ext cx="5201975" cy="3309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3" name="Google Shape;713;p46"/>
          <p:cNvSpPr/>
          <p:nvPr/>
        </p:nvSpPr>
        <p:spPr>
          <a:xfrm>
            <a:off x="349525" y="2951925"/>
            <a:ext cx="2988900" cy="7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Bar plot for distribution of ‘Class’</a:t>
            </a:r>
            <a:endParaRPr/>
          </a:p>
        </p:txBody>
      </p:sp>
      <p:sp>
        <p:nvSpPr>
          <p:cNvPr id="714" name="Google Shape;714;p46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7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Distribution of ‘Class’ based on ‘Market Capitalization’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20" name="Google Shape;720;p47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(Data Exploration)</a:t>
            </a:r>
            <a:endParaRPr/>
          </a:p>
        </p:txBody>
      </p:sp>
      <p:cxnSp>
        <p:nvCxnSpPr>
          <p:cNvPr id="721" name="Google Shape;721;p47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47"/>
          <p:cNvSpPr/>
          <p:nvPr/>
        </p:nvSpPr>
        <p:spPr>
          <a:xfrm>
            <a:off x="349525" y="2822650"/>
            <a:ext cx="2988900" cy="99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Bar plot for distribution of ‘Class’ based on ‘Market Capitalization’</a:t>
            </a:r>
            <a:endParaRPr/>
          </a:p>
        </p:txBody>
      </p:sp>
      <p:pic>
        <p:nvPicPr>
          <p:cNvPr id="723" name="Google Shape;7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925" y="1783200"/>
            <a:ext cx="5145800" cy="329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4" name="Google Shape;724;p47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4837600" y="1576975"/>
            <a:ext cx="35994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/>
              <a:t>Technology stocks are high-risk, high-return. How do we better identify and minimise risk for investors who wish to invest in technology stocks and enjoy a greater investment return?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/>
              <a:t> </a:t>
            </a:r>
            <a:endParaRPr sz="1600"/>
          </a:p>
        </p:txBody>
      </p:sp>
      <p:sp>
        <p:nvSpPr>
          <p:cNvPr id="160" name="Google Shape;160;p21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s"/>
              <a:t>INTRODUCTION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8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Distribution of ‘Price Variation’ based on ‘Market Capitalization’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0" name="Google Shape;730;p48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(Data Exploration)</a:t>
            </a:r>
            <a:endParaRPr/>
          </a:p>
        </p:txBody>
      </p:sp>
      <p:cxnSp>
        <p:nvCxnSpPr>
          <p:cNvPr id="731" name="Google Shape;731;p48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48"/>
          <p:cNvSpPr/>
          <p:nvPr/>
        </p:nvSpPr>
        <p:spPr>
          <a:xfrm>
            <a:off x="349525" y="2781975"/>
            <a:ext cx="2988900" cy="107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Violin plot for distribution of ‘Price Variation’ based on ‘Market Capitalization’</a:t>
            </a:r>
            <a:endParaRPr/>
          </a:p>
        </p:txBody>
      </p:sp>
      <p:pic>
        <p:nvPicPr>
          <p:cNvPr id="733" name="Google Shape;7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145" y="1779661"/>
            <a:ext cx="5148299" cy="3292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4" name="Google Shape;734;p48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9"/>
          <p:cNvSpPr txBox="1"/>
          <p:nvPr/>
        </p:nvSpPr>
        <p:spPr>
          <a:xfrm>
            <a:off x="551700" y="1295400"/>
            <a:ext cx="8040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Distribution of ‘Analyst Rating’ based on ‘Market Capitalization’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0" name="Google Shape;740;p49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(Data Exploration)</a:t>
            </a:r>
            <a:endParaRPr/>
          </a:p>
        </p:txBody>
      </p:sp>
      <p:cxnSp>
        <p:nvCxnSpPr>
          <p:cNvPr id="741" name="Google Shape;741;p49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49"/>
          <p:cNvSpPr/>
          <p:nvPr/>
        </p:nvSpPr>
        <p:spPr>
          <a:xfrm>
            <a:off x="349525" y="2781975"/>
            <a:ext cx="2988900" cy="107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Bar </a:t>
            </a: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plot for distribution of ‘Analyst Rating’ based on ‘Market Capitalization’</a:t>
            </a:r>
            <a:endParaRPr/>
          </a:p>
        </p:txBody>
      </p:sp>
      <p:pic>
        <p:nvPicPr>
          <p:cNvPr id="743" name="Google Shape;7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825" y="1783200"/>
            <a:ext cx="5170874" cy="3289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4" name="Google Shape;744;p49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0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(CART)</a:t>
            </a:r>
            <a:endParaRPr/>
          </a:p>
        </p:txBody>
      </p:sp>
      <p:cxnSp>
        <p:nvCxnSpPr>
          <p:cNvPr id="750" name="Google Shape;750;p50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1" name="Google Shape;751;p50"/>
          <p:cNvSpPr txBox="1"/>
          <p:nvPr/>
        </p:nvSpPr>
        <p:spPr>
          <a:xfrm>
            <a:off x="552350" y="1356300"/>
            <a:ext cx="81333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Identify most important variable via variable importance after doing an initial CART model</a:t>
            </a:r>
            <a:endParaRPr sz="2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52" name="Google Shape;7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50" y="2402575"/>
            <a:ext cx="8652301" cy="1566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53" name="Google Shape;753;p50"/>
          <p:cNvGrpSpPr/>
          <p:nvPr/>
        </p:nvGrpSpPr>
        <p:grpSpPr>
          <a:xfrm>
            <a:off x="245850" y="2697798"/>
            <a:ext cx="8652301" cy="1399050"/>
            <a:chOff x="245850" y="2592023"/>
            <a:chExt cx="8652301" cy="1399050"/>
          </a:xfrm>
        </p:grpSpPr>
        <p:pic>
          <p:nvPicPr>
            <p:cNvPr id="754" name="Google Shape;754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850" y="2592023"/>
              <a:ext cx="8652301" cy="139905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55" name="Google Shape;755;p50"/>
            <p:cNvSpPr/>
            <p:nvPr/>
          </p:nvSpPr>
          <p:spPr>
            <a:xfrm>
              <a:off x="7763850" y="2592025"/>
              <a:ext cx="1134300" cy="319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3379300" y="2911525"/>
              <a:ext cx="1230600" cy="388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3427450" y="3600425"/>
              <a:ext cx="1134300" cy="388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758" name="Google Shape;758;p50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1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(CART)</a:t>
            </a:r>
            <a:endParaRPr/>
          </a:p>
        </p:txBody>
      </p:sp>
      <p:cxnSp>
        <p:nvCxnSpPr>
          <p:cNvPr id="764" name="Google Shape;764;p51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5" name="Google Shape;7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988" y="1287325"/>
            <a:ext cx="5702015" cy="3667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6" name="Google Shape;766;p51"/>
          <p:cNvSpPr txBox="1"/>
          <p:nvPr/>
        </p:nvSpPr>
        <p:spPr>
          <a:xfrm>
            <a:off x="8605300" y="0"/>
            <a:ext cx="538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(CART)</a:t>
            </a:r>
            <a:endParaRPr/>
          </a:p>
        </p:txBody>
      </p:sp>
      <p:cxnSp>
        <p:nvCxnSpPr>
          <p:cNvPr id="772" name="Google Shape;772;p52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773" name="Google Shape;773;p52"/>
          <p:cNvGraphicFramePr/>
          <p:nvPr/>
        </p:nvGraphicFramePr>
        <p:xfrm>
          <a:off x="227200" y="137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{BB9DE899-B6FC-46EA-9273-7F8954D5B6F2}</a:tableStyleId>
              </a:tblPr>
              <a:tblGrid>
                <a:gridCol w="6247825"/>
                <a:gridCol w="234415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Input Variables 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Test Set Accuracy (3dp)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`Free Cash Flow Yield`+ `operatingCashFlowSalesRatio` +`returnOnEquity` + `Book Value per Share`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68.771%</a:t>
                      </a:r>
                      <a:endParaRPr b="1" sz="12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`Free Cash Flow Yield`+ `operatingCashFlowSalesRatio` +`returnOnEquity` + `Book Value per Share` + `EBITDA Margin` + `Profit Margin`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68.771%</a:t>
                      </a:r>
                      <a:endParaRPr b="1" sz="12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8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`Free Cash Flow Yield`+ `operatingCashFlowSalesRatio` +`returnOnEquity` + `Book Value per Share` + `EBITDA Margin` + `Profit Margin` + `assetTurnover` + `Market Cap` + `debtEquityRatio` + `PE ratio` + `EPS Diluted Growth` + `interestCoverage` + `Revenue Growth` + `PB ratio`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69.657%</a:t>
                      </a:r>
                      <a:endParaRPr b="1" sz="12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74" name="Google Shape;774;p52"/>
          <p:cNvSpPr txBox="1"/>
          <p:nvPr/>
        </p:nvSpPr>
        <p:spPr>
          <a:xfrm>
            <a:off x="8596350" y="0"/>
            <a:ext cx="547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3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(CART)</a:t>
            </a:r>
            <a:endParaRPr/>
          </a:p>
        </p:txBody>
      </p:sp>
      <p:cxnSp>
        <p:nvCxnSpPr>
          <p:cNvPr id="780" name="Google Shape;780;p53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1" name="Google Shape;7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88" y="1492100"/>
            <a:ext cx="4977425" cy="31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53"/>
          <p:cNvSpPr txBox="1"/>
          <p:nvPr/>
        </p:nvSpPr>
        <p:spPr>
          <a:xfrm>
            <a:off x="8587400" y="0"/>
            <a:ext cx="556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4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(CART)</a:t>
            </a:r>
            <a:endParaRPr/>
          </a:p>
        </p:txBody>
      </p:sp>
      <p:cxnSp>
        <p:nvCxnSpPr>
          <p:cNvPr id="788" name="Google Shape;788;p54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9" name="Google Shape;7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7" y="1406925"/>
            <a:ext cx="8993438" cy="836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0" name="Google Shape;79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713" y="2689500"/>
            <a:ext cx="7318575" cy="1844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1" name="Google Shape;791;p54"/>
          <p:cNvSpPr/>
          <p:nvPr/>
        </p:nvSpPr>
        <p:spPr>
          <a:xfrm>
            <a:off x="1341325" y="3720900"/>
            <a:ext cx="6890100" cy="16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92" name="Google Shape;792;p54"/>
          <p:cNvSpPr txBox="1"/>
          <p:nvPr/>
        </p:nvSpPr>
        <p:spPr>
          <a:xfrm>
            <a:off x="8560575" y="0"/>
            <a:ext cx="583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Ryan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5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(Logistic Regression)</a:t>
            </a:r>
            <a:endParaRPr/>
          </a:p>
        </p:txBody>
      </p:sp>
      <p:cxnSp>
        <p:nvCxnSpPr>
          <p:cNvPr id="798" name="Google Shape;798;p55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5"/>
          <p:cNvSpPr txBox="1"/>
          <p:nvPr/>
        </p:nvSpPr>
        <p:spPr>
          <a:xfrm>
            <a:off x="421650" y="1255450"/>
            <a:ext cx="66438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Remove all rows that contain NA values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00" name="Google Shape;800;p55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801" name="Google Shape;801;p55"/>
          <p:cNvGrpSpPr/>
          <p:nvPr/>
        </p:nvGrpSpPr>
        <p:grpSpPr>
          <a:xfrm>
            <a:off x="2236572" y="2083137"/>
            <a:ext cx="3013950" cy="2791979"/>
            <a:chOff x="6647750" y="1575488"/>
            <a:chExt cx="2189575" cy="2113375"/>
          </a:xfrm>
        </p:grpSpPr>
        <p:pic>
          <p:nvPicPr>
            <p:cNvPr id="802" name="Google Shape;802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47750" y="1575488"/>
              <a:ext cx="2113375" cy="2113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" name="Google Shape;803;p55"/>
            <p:cNvSpPr txBox="1"/>
            <p:nvPr/>
          </p:nvSpPr>
          <p:spPr>
            <a:xfrm>
              <a:off x="8224625" y="2039904"/>
              <a:ext cx="609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Roboto Condensed"/>
                  <a:ea typeface="Roboto Condensed"/>
                  <a:cs typeface="Roboto Condensed"/>
                  <a:sym typeface="Roboto Condensed"/>
                </a:rPr>
                <a:t>NA</a:t>
              </a:r>
              <a:endParaRPr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04" name="Google Shape;804;p55"/>
            <p:cNvSpPr txBox="1"/>
            <p:nvPr/>
          </p:nvSpPr>
          <p:spPr>
            <a:xfrm>
              <a:off x="8224625" y="2668829"/>
              <a:ext cx="609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Roboto Condensed"/>
                  <a:ea typeface="Roboto Condensed"/>
                  <a:cs typeface="Roboto Condensed"/>
                  <a:sym typeface="Roboto Condensed"/>
                </a:rPr>
                <a:t>NA</a:t>
              </a:r>
              <a:endParaRPr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05" name="Google Shape;805;p55"/>
            <p:cNvSpPr txBox="1"/>
            <p:nvPr/>
          </p:nvSpPr>
          <p:spPr>
            <a:xfrm>
              <a:off x="8228025" y="3224525"/>
              <a:ext cx="609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Roboto Condensed"/>
                  <a:ea typeface="Roboto Condensed"/>
                  <a:cs typeface="Roboto Condensed"/>
                  <a:sym typeface="Roboto Condensed"/>
                </a:rPr>
                <a:t>NA</a:t>
              </a:r>
              <a:endParaRPr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6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(Logistic Regression)</a:t>
            </a:r>
            <a:endParaRPr/>
          </a:p>
        </p:txBody>
      </p:sp>
      <p:cxnSp>
        <p:nvCxnSpPr>
          <p:cNvPr id="811" name="Google Shape;811;p56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2" name="Google Shape;8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12" y="1818850"/>
            <a:ext cx="5093626" cy="3111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3" name="Google Shape;813;p56"/>
          <p:cNvSpPr txBox="1"/>
          <p:nvPr/>
        </p:nvSpPr>
        <p:spPr>
          <a:xfrm>
            <a:off x="463925" y="1243750"/>
            <a:ext cx="77718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Initial logistic regression model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56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7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2.  SOLUTION 1 (Logistic Regression)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400" y="1801687"/>
            <a:ext cx="4623735" cy="975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1" name="Google Shape;8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400" y="3030400"/>
            <a:ext cx="4623726" cy="80646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2" name="Google Shape;82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900" y="4097842"/>
            <a:ext cx="4623726" cy="79878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3" name="Google Shape;823;p57"/>
          <p:cNvSpPr/>
          <p:nvPr/>
        </p:nvSpPr>
        <p:spPr>
          <a:xfrm>
            <a:off x="3872073" y="2777125"/>
            <a:ext cx="261600" cy="253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7"/>
          <p:cNvSpPr/>
          <p:nvPr/>
        </p:nvSpPr>
        <p:spPr>
          <a:xfrm>
            <a:off x="3872073" y="3840763"/>
            <a:ext cx="261600" cy="253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5" name="Google Shape;825;p57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7"/>
          <p:cNvSpPr/>
          <p:nvPr/>
        </p:nvSpPr>
        <p:spPr>
          <a:xfrm>
            <a:off x="3450475" y="2429125"/>
            <a:ext cx="588900" cy="1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7"/>
          <p:cNvSpPr/>
          <p:nvPr/>
        </p:nvSpPr>
        <p:spPr>
          <a:xfrm>
            <a:off x="4596625" y="2429125"/>
            <a:ext cx="588900" cy="1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7"/>
          <p:cNvSpPr/>
          <p:nvPr/>
        </p:nvSpPr>
        <p:spPr>
          <a:xfrm>
            <a:off x="4133675" y="3622825"/>
            <a:ext cx="1051800" cy="21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7"/>
          <p:cNvSpPr/>
          <p:nvPr/>
        </p:nvSpPr>
        <p:spPr>
          <a:xfrm>
            <a:off x="3450475" y="3626500"/>
            <a:ext cx="588900" cy="21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7"/>
          <p:cNvSpPr txBox="1"/>
          <p:nvPr/>
        </p:nvSpPr>
        <p:spPr>
          <a:xfrm>
            <a:off x="463925" y="1243750"/>
            <a:ext cx="77718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Check for multicollinearity using VIF values 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57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ctrTitle"/>
          </p:nvPr>
        </p:nvSpPr>
        <p:spPr>
          <a:xfrm flipH="1">
            <a:off x="749125" y="500825"/>
            <a:ext cx="49524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Introduction</a:t>
            </a:r>
            <a:endParaRPr/>
          </a:p>
        </p:txBody>
      </p:sp>
      <p:cxnSp>
        <p:nvCxnSpPr>
          <p:cNvPr id="167" name="Google Shape;167;p22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22"/>
          <p:cNvSpPr txBox="1"/>
          <p:nvPr/>
        </p:nvSpPr>
        <p:spPr>
          <a:xfrm>
            <a:off x="8327175" y="0"/>
            <a:ext cx="817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300" y="1272350"/>
            <a:ext cx="6591459" cy="3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8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(Logistic Regression)</a:t>
            </a:r>
            <a:endParaRPr/>
          </a:p>
        </p:txBody>
      </p:sp>
      <p:cxnSp>
        <p:nvCxnSpPr>
          <p:cNvPr id="837" name="Google Shape;837;p58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58"/>
          <p:cNvSpPr txBox="1"/>
          <p:nvPr/>
        </p:nvSpPr>
        <p:spPr>
          <a:xfrm>
            <a:off x="463925" y="1243750"/>
            <a:ext cx="77718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Logistic regression model after removing multicollinear values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39" name="Google Shape;8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850" y="1818850"/>
            <a:ext cx="5549100" cy="32038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0" name="Google Shape;840;p58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9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(Logistic Regression)</a:t>
            </a:r>
            <a:endParaRPr/>
          </a:p>
        </p:txBody>
      </p:sp>
      <p:cxnSp>
        <p:nvCxnSpPr>
          <p:cNvPr id="846" name="Google Shape;846;p59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7" name="Google Shape;8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700" y="1937950"/>
            <a:ext cx="6874625" cy="22250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8" name="Google Shape;848;p59"/>
          <p:cNvSpPr txBox="1"/>
          <p:nvPr/>
        </p:nvSpPr>
        <p:spPr>
          <a:xfrm>
            <a:off x="463925" y="1243750"/>
            <a:ext cx="77718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Char char="●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Final logistic regression model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59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0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(Logistic Regression)</a:t>
            </a:r>
            <a:endParaRPr/>
          </a:p>
        </p:txBody>
      </p:sp>
      <p:cxnSp>
        <p:nvCxnSpPr>
          <p:cNvPr id="855" name="Google Shape;855;p60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6" name="Google Shape;856;p60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7" name="Google Shape;857;p60"/>
          <p:cNvSpPr txBox="1"/>
          <p:nvPr/>
        </p:nvSpPr>
        <p:spPr>
          <a:xfrm>
            <a:off x="4337625" y="4552725"/>
            <a:ext cx="35616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 set accuracy: 63.2%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58" name="Google Shape;858;p60"/>
          <p:cNvPicPr preferRelativeResize="0"/>
          <p:nvPr/>
        </p:nvPicPr>
        <p:blipFill rotWithShape="1">
          <a:blip r:embed="rId3">
            <a:alphaModFix/>
          </a:blip>
          <a:srcRect b="-1760" l="-4160" r="4159" t="1760"/>
          <a:stretch/>
        </p:blipFill>
        <p:spPr>
          <a:xfrm>
            <a:off x="3372975" y="1347525"/>
            <a:ext cx="4888500" cy="32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0"/>
          <p:cNvSpPr/>
          <p:nvPr/>
        </p:nvSpPr>
        <p:spPr>
          <a:xfrm>
            <a:off x="571500" y="2196450"/>
            <a:ext cx="2398200" cy="7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Confusion matrix for test set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1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2.  SOLUTION 1 (Model Comparison)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5" name="Google Shape;865;p61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6" name="Google Shape;8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00" y="2256475"/>
            <a:ext cx="4009300" cy="25207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7" name="Google Shape;867;p61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68" name="Google Shape;86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00" y="1303725"/>
            <a:ext cx="4691975" cy="15186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9" name="Google Shape;869;p61"/>
          <p:cNvSpPr txBox="1"/>
          <p:nvPr/>
        </p:nvSpPr>
        <p:spPr>
          <a:xfrm>
            <a:off x="4599125" y="2954750"/>
            <a:ext cx="41487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Identified </a:t>
            </a:r>
            <a:r>
              <a:rPr b="1" lang="es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Free Cash Flow Yield</a:t>
            </a: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as the most statistically significant variable in logistic regression and the most important variable in CART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-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CART’s prediction accuracy is </a:t>
            </a:r>
            <a:r>
              <a:rPr b="1" lang="es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6.5%</a:t>
            </a: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higher than logistic </a:t>
            </a: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regression’s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61"/>
          <p:cNvSpPr/>
          <p:nvPr/>
        </p:nvSpPr>
        <p:spPr>
          <a:xfrm>
            <a:off x="847300" y="3044850"/>
            <a:ext cx="1154100" cy="15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61"/>
          <p:cNvSpPr/>
          <p:nvPr/>
        </p:nvSpPr>
        <p:spPr>
          <a:xfrm>
            <a:off x="4327375" y="2348075"/>
            <a:ext cx="4692000" cy="15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>
                <a:solidFill>
                  <a:schemeClr val="dk2"/>
                </a:solidFill>
              </a:rPr>
              <a:t>SOLUTION 1 (Analysis)</a:t>
            </a:r>
            <a:endParaRPr/>
          </a:p>
        </p:txBody>
      </p:sp>
      <p:cxnSp>
        <p:nvCxnSpPr>
          <p:cNvPr id="877" name="Google Shape;877;p62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62"/>
          <p:cNvSpPr txBox="1"/>
          <p:nvPr/>
        </p:nvSpPr>
        <p:spPr>
          <a:xfrm>
            <a:off x="515950" y="1792775"/>
            <a:ext cx="44820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 3 factors to take into account: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AutoNum type="arabicPeriod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Free Cash Flow Yield 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AutoNum type="arabicPeriod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Operating Cash Flow Sales Ratio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 Light"/>
              <a:buAutoNum type="arabicPeriod"/>
            </a:pPr>
            <a:r>
              <a:rPr lang="es" sz="2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Return on Equity</a:t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79" name="Google Shape;8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750" y="892325"/>
            <a:ext cx="12192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62"/>
          <p:cNvGrpSpPr/>
          <p:nvPr/>
        </p:nvGrpSpPr>
        <p:grpSpPr>
          <a:xfrm>
            <a:off x="7236548" y="2657396"/>
            <a:ext cx="1054250" cy="1041527"/>
            <a:chOff x="-59869425" y="4102225"/>
            <a:chExt cx="319025" cy="315175"/>
          </a:xfrm>
        </p:grpSpPr>
        <p:sp>
          <p:nvSpPr>
            <p:cNvPr id="881" name="Google Shape;881;p62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2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2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5" name="Google Shape;88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874" y="2778699"/>
            <a:ext cx="1336950" cy="13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62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3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2.1 </a:t>
            </a:r>
            <a:r>
              <a:rPr lang="es">
                <a:solidFill>
                  <a:schemeClr val="dk2"/>
                </a:solidFill>
              </a:rPr>
              <a:t> Free Cash Flow Yield (FCFY)</a:t>
            </a:r>
            <a:endParaRPr/>
          </a:p>
        </p:txBody>
      </p:sp>
      <p:cxnSp>
        <p:nvCxnSpPr>
          <p:cNvPr id="892" name="Google Shape;892;p63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3" name="Google Shape;8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01" y="1611575"/>
            <a:ext cx="4228850" cy="27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63"/>
          <p:cNvSpPr txBox="1"/>
          <p:nvPr/>
        </p:nvSpPr>
        <p:spPr>
          <a:xfrm>
            <a:off x="4906175" y="2444725"/>
            <a:ext cx="39138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Char char="-"/>
            </a:pPr>
            <a:r>
              <a:rPr lang="e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 75% of Tech Stocks classified under 1 has FCFY above 0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5" name="Google Shape;895;p63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2.2 Operating Cash Flow Sales Ratio (OCFSR)</a:t>
            </a:r>
            <a:endParaRPr/>
          </a:p>
        </p:txBody>
      </p:sp>
      <p:cxnSp>
        <p:nvCxnSpPr>
          <p:cNvPr id="901" name="Google Shape;901;p64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2" name="Google Shape;9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25" y="1565425"/>
            <a:ext cx="4250426" cy="27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64"/>
          <p:cNvSpPr txBox="1"/>
          <p:nvPr/>
        </p:nvSpPr>
        <p:spPr>
          <a:xfrm>
            <a:off x="4928800" y="2250800"/>
            <a:ext cx="398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Char char="-"/>
            </a:pPr>
            <a:r>
              <a:rPr lang="e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 </a:t>
            </a:r>
            <a:r>
              <a:rPr lang="e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75% of Tech Stocks classified under 1 has OCFSR above 0.0678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4" name="Google Shape;904;p64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5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2.3 Return On Equity (ROE)</a:t>
            </a:r>
            <a:endParaRPr/>
          </a:p>
        </p:txBody>
      </p:sp>
      <p:cxnSp>
        <p:nvCxnSpPr>
          <p:cNvPr id="910" name="Google Shape;910;p65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1" name="Google Shape;9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25" y="1538700"/>
            <a:ext cx="4206550" cy="27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65"/>
          <p:cNvSpPr txBox="1"/>
          <p:nvPr/>
        </p:nvSpPr>
        <p:spPr>
          <a:xfrm>
            <a:off x="4906175" y="1682713"/>
            <a:ext cx="39669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Char char="-"/>
            </a:pPr>
            <a:r>
              <a:rPr lang="e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 1 are highly concentrated as compared to class 0 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Char char="-"/>
            </a:pPr>
            <a:r>
              <a:rPr lang="e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50% of Class 1 stocks are concentrated slightly above the 0 mark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3" name="Google Shape;913;p65"/>
          <p:cNvSpPr txBox="1"/>
          <p:nvPr/>
        </p:nvSpPr>
        <p:spPr>
          <a:xfrm>
            <a:off x="8702200" y="0"/>
            <a:ext cx="44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Ian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6"/>
          <p:cNvSpPr txBox="1"/>
          <p:nvPr>
            <p:ph idx="1" type="subTitle"/>
          </p:nvPr>
        </p:nvSpPr>
        <p:spPr>
          <a:xfrm>
            <a:off x="4837600" y="1576975"/>
            <a:ext cx="3599400" cy="19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Utilisation of Auto Regressive Integrated Moving Average (ARIMA) to explore and analyse the volatility of the tech stock market.</a:t>
            </a:r>
            <a:endParaRPr/>
          </a:p>
        </p:txBody>
      </p:sp>
      <p:sp>
        <p:nvSpPr>
          <p:cNvPr id="919" name="Google Shape;919;p6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r>
              <a:rPr lang="es"/>
              <a:t>.  SOLUTION 2</a:t>
            </a:r>
            <a:endParaRPr/>
          </a:p>
        </p:txBody>
      </p:sp>
      <p:sp>
        <p:nvSpPr>
          <p:cNvPr id="920" name="Google Shape;920;p66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7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r>
              <a:rPr lang="es"/>
              <a:t>.  SOLUTION 2</a:t>
            </a:r>
            <a:endParaRPr/>
          </a:p>
        </p:txBody>
      </p:sp>
      <p:cxnSp>
        <p:nvCxnSpPr>
          <p:cNvPr id="926" name="Google Shape;926;p67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7" name="Google Shape;927;p67"/>
          <p:cNvGrpSpPr/>
          <p:nvPr/>
        </p:nvGrpSpPr>
        <p:grpSpPr>
          <a:xfrm>
            <a:off x="1019155" y="1820775"/>
            <a:ext cx="1095440" cy="1141825"/>
            <a:chOff x="1781155" y="1973175"/>
            <a:chExt cx="1095440" cy="1141825"/>
          </a:xfrm>
        </p:grpSpPr>
        <p:cxnSp>
          <p:nvCxnSpPr>
            <p:cNvPr id="928" name="Google Shape;928;p67"/>
            <p:cNvCxnSpPr>
              <a:stCxn id="929" idx="2"/>
              <a:endCxn id="930" idx="0"/>
            </p:cNvCxnSpPr>
            <p:nvPr/>
          </p:nvCxnSpPr>
          <p:spPr>
            <a:xfrm>
              <a:off x="2328822" y="2677900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931" name="Google Shape;931;p67"/>
            <p:cNvSpPr/>
            <p:nvPr/>
          </p:nvSpPr>
          <p:spPr>
            <a:xfrm>
              <a:off x="178115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7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7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7"/>
            <p:cNvSpPr/>
            <p:nvPr/>
          </p:nvSpPr>
          <p:spPr>
            <a:xfrm>
              <a:off x="1882902" y="2060446"/>
              <a:ext cx="891904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67"/>
          <p:cNvSpPr txBox="1"/>
          <p:nvPr>
            <p:ph idx="4294967295" type="ctrTitle"/>
          </p:nvPr>
        </p:nvSpPr>
        <p:spPr>
          <a:xfrm>
            <a:off x="942972" y="2962600"/>
            <a:ext cx="12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OVERVIEW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935" name="Google Shape;935;p67"/>
          <p:cNvSpPr txBox="1"/>
          <p:nvPr>
            <p:ph idx="4294967295" type="ctrTitle"/>
          </p:nvPr>
        </p:nvSpPr>
        <p:spPr>
          <a:xfrm>
            <a:off x="2409372" y="3115000"/>
            <a:ext cx="12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DATA CLEANING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936" name="Google Shape;936;p67"/>
          <p:cNvSpPr txBox="1"/>
          <p:nvPr>
            <p:ph idx="4294967295" type="ctrTitle"/>
          </p:nvPr>
        </p:nvSpPr>
        <p:spPr>
          <a:xfrm>
            <a:off x="3809025" y="3115000"/>
            <a:ext cx="138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DATA EXPLORATION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937" name="Google Shape;937;p67"/>
          <p:cNvSpPr txBox="1"/>
          <p:nvPr>
            <p:ph idx="4294967295" type="ctrTitle"/>
          </p:nvPr>
        </p:nvSpPr>
        <p:spPr>
          <a:xfrm>
            <a:off x="5342172" y="3038800"/>
            <a:ext cx="12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ARIMA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938" name="Google Shape;938;p67"/>
          <p:cNvSpPr txBox="1"/>
          <p:nvPr>
            <p:ph idx="4294967295" type="ctrTitle"/>
          </p:nvPr>
        </p:nvSpPr>
        <p:spPr>
          <a:xfrm>
            <a:off x="6789972" y="3038800"/>
            <a:ext cx="12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FFFF"/>
                </a:solidFill>
              </a:rPr>
              <a:t>ANALYSIS</a:t>
            </a:r>
            <a:endParaRPr sz="1600">
              <a:solidFill>
                <a:srgbClr val="FFFFFF"/>
              </a:solidFill>
            </a:endParaRPr>
          </a:p>
        </p:txBody>
      </p:sp>
      <p:grpSp>
        <p:nvGrpSpPr>
          <p:cNvPr id="939" name="Google Shape;939;p67"/>
          <p:cNvGrpSpPr/>
          <p:nvPr/>
        </p:nvGrpSpPr>
        <p:grpSpPr>
          <a:xfrm>
            <a:off x="2475900" y="1820775"/>
            <a:ext cx="1095440" cy="1141900"/>
            <a:chOff x="1781155" y="1973175"/>
            <a:chExt cx="1095440" cy="1141900"/>
          </a:xfrm>
        </p:grpSpPr>
        <p:cxnSp>
          <p:nvCxnSpPr>
            <p:cNvPr id="940" name="Google Shape;940;p67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941" name="Google Shape;941;p67"/>
            <p:cNvSpPr/>
            <p:nvPr/>
          </p:nvSpPr>
          <p:spPr>
            <a:xfrm>
              <a:off x="178115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7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7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7"/>
            <p:cNvSpPr/>
            <p:nvPr/>
          </p:nvSpPr>
          <p:spPr>
            <a:xfrm>
              <a:off x="1882902" y="2060446"/>
              <a:ext cx="891904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67"/>
          <p:cNvGrpSpPr/>
          <p:nvPr/>
        </p:nvGrpSpPr>
        <p:grpSpPr>
          <a:xfrm>
            <a:off x="3923700" y="1820775"/>
            <a:ext cx="1095440" cy="1141900"/>
            <a:chOff x="1781155" y="1973175"/>
            <a:chExt cx="1095440" cy="1141900"/>
          </a:xfrm>
        </p:grpSpPr>
        <p:cxnSp>
          <p:nvCxnSpPr>
            <p:cNvPr id="946" name="Google Shape;946;p67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947" name="Google Shape;947;p67"/>
            <p:cNvSpPr/>
            <p:nvPr/>
          </p:nvSpPr>
          <p:spPr>
            <a:xfrm>
              <a:off x="178115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7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7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7"/>
            <p:cNvSpPr/>
            <p:nvPr/>
          </p:nvSpPr>
          <p:spPr>
            <a:xfrm>
              <a:off x="1882902" y="2060446"/>
              <a:ext cx="891904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67"/>
          <p:cNvGrpSpPr/>
          <p:nvPr/>
        </p:nvGrpSpPr>
        <p:grpSpPr>
          <a:xfrm>
            <a:off x="5371500" y="1820775"/>
            <a:ext cx="1095440" cy="1141900"/>
            <a:chOff x="1781155" y="1973175"/>
            <a:chExt cx="1095440" cy="1141900"/>
          </a:xfrm>
        </p:grpSpPr>
        <p:cxnSp>
          <p:nvCxnSpPr>
            <p:cNvPr id="952" name="Google Shape;952;p67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953" name="Google Shape;953;p67"/>
            <p:cNvSpPr/>
            <p:nvPr/>
          </p:nvSpPr>
          <p:spPr>
            <a:xfrm>
              <a:off x="178115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7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7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7"/>
            <p:cNvSpPr/>
            <p:nvPr/>
          </p:nvSpPr>
          <p:spPr>
            <a:xfrm>
              <a:off x="1882902" y="2060446"/>
              <a:ext cx="891904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67"/>
          <p:cNvGrpSpPr/>
          <p:nvPr/>
        </p:nvGrpSpPr>
        <p:grpSpPr>
          <a:xfrm>
            <a:off x="6819300" y="1820775"/>
            <a:ext cx="1095440" cy="1141900"/>
            <a:chOff x="1781155" y="1973175"/>
            <a:chExt cx="1095440" cy="1141900"/>
          </a:xfrm>
        </p:grpSpPr>
        <p:cxnSp>
          <p:nvCxnSpPr>
            <p:cNvPr id="958" name="Google Shape;958;p67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959" name="Google Shape;959;p67"/>
            <p:cNvSpPr/>
            <p:nvPr/>
          </p:nvSpPr>
          <p:spPr>
            <a:xfrm>
              <a:off x="1781155" y="1973175"/>
              <a:ext cx="1095440" cy="947759"/>
            </a:xfrm>
            <a:custGeom>
              <a:rect b="b" l="l" r="r" t="t"/>
              <a:pathLst>
                <a:path extrusionOk="0" h="27692" w="32007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7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7"/>
            <p:cNvSpPr/>
            <p:nvPr/>
          </p:nvSpPr>
          <p:spPr>
            <a:xfrm>
              <a:off x="1882902" y="2062431"/>
              <a:ext cx="891904" cy="771226"/>
            </a:xfrm>
            <a:custGeom>
              <a:rect b="b" l="l" r="r" t="t"/>
              <a:pathLst>
                <a:path extrusionOk="0" h="22534" w="2606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7"/>
            <p:cNvSpPr/>
            <p:nvPr/>
          </p:nvSpPr>
          <p:spPr>
            <a:xfrm>
              <a:off x="1882902" y="2060446"/>
              <a:ext cx="891904" cy="773211"/>
            </a:xfrm>
            <a:custGeom>
              <a:rect b="b" l="l" r="r" t="t"/>
              <a:pathLst>
                <a:path extrusionOk="0" h="22592" w="2606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67"/>
          <p:cNvGrpSpPr/>
          <p:nvPr/>
        </p:nvGrpSpPr>
        <p:grpSpPr>
          <a:xfrm>
            <a:off x="1401962" y="2119563"/>
            <a:ext cx="335807" cy="334919"/>
            <a:chOff x="-33646250" y="3586425"/>
            <a:chExt cx="293000" cy="292225"/>
          </a:xfrm>
        </p:grpSpPr>
        <p:sp>
          <p:nvSpPr>
            <p:cNvPr id="964" name="Google Shape;964;p67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7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67"/>
          <p:cNvGrpSpPr/>
          <p:nvPr/>
        </p:nvGrpSpPr>
        <p:grpSpPr>
          <a:xfrm>
            <a:off x="2886435" y="2110306"/>
            <a:ext cx="290592" cy="329595"/>
            <a:chOff x="-3383375" y="3611625"/>
            <a:chExt cx="258350" cy="293025"/>
          </a:xfrm>
        </p:grpSpPr>
        <p:sp>
          <p:nvSpPr>
            <p:cNvPr id="967" name="Google Shape;967;p67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7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" name="Google Shape;969;p67"/>
          <p:cNvGrpSpPr/>
          <p:nvPr/>
        </p:nvGrpSpPr>
        <p:grpSpPr>
          <a:xfrm>
            <a:off x="4313473" y="2125228"/>
            <a:ext cx="341579" cy="341579"/>
            <a:chOff x="-9523700" y="3614000"/>
            <a:chExt cx="353675" cy="353675"/>
          </a:xfrm>
        </p:grpSpPr>
        <p:sp>
          <p:nvSpPr>
            <p:cNvPr id="970" name="Google Shape;970;p67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7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7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7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7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7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7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7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7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67"/>
          <p:cNvGrpSpPr/>
          <p:nvPr/>
        </p:nvGrpSpPr>
        <p:grpSpPr>
          <a:xfrm>
            <a:off x="5749250" y="2132752"/>
            <a:ext cx="347310" cy="327823"/>
            <a:chOff x="-1960150" y="3956600"/>
            <a:chExt cx="308775" cy="291450"/>
          </a:xfrm>
        </p:grpSpPr>
        <p:sp>
          <p:nvSpPr>
            <p:cNvPr id="980" name="Google Shape;980;p67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7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67"/>
          <p:cNvGrpSpPr/>
          <p:nvPr/>
        </p:nvGrpSpPr>
        <p:grpSpPr>
          <a:xfrm>
            <a:off x="7239590" y="2110752"/>
            <a:ext cx="278692" cy="331130"/>
            <a:chOff x="-48233050" y="3569725"/>
            <a:chExt cx="252050" cy="299475"/>
          </a:xfrm>
        </p:grpSpPr>
        <p:sp>
          <p:nvSpPr>
            <p:cNvPr id="983" name="Google Shape;983;p67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7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7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6" name="Google Shape;986;p67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s"/>
              <a:t>INTRODUCTION</a:t>
            </a:r>
            <a:endParaRPr/>
          </a:p>
        </p:txBody>
      </p:sp>
      <p:sp>
        <p:nvSpPr>
          <p:cNvPr id="175" name="Google Shape;175;p23"/>
          <p:cNvSpPr txBox="1"/>
          <p:nvPr>
            <p:ph idx="4294967295" type="subTitle"/>
          </p:nvPr>
        </p:nvSpPr>
        <p:spPr>
          <a:xfrm>
            <a:off x="5126250" y="1788900"/>
            <a:ext cx="1956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Overview of current investment decision-making process</a:t>
            </a:r>
            <a:endParaRPr b="0" i="0" sz="12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Condensed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" name="Google Shape;176;p23"/>
          <p:cNvSpPr txBox="1"/>
          <p:nvPr>
            <p:ph idx="4294967295" type="subTitle"/>
          </p:nvPr>
        </p:nvSpPr>
        <p:spPr>
          <a:xfrm>
            <a:off x="5141150" y="3552825"/>
            <a:ext cx="1956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Condensed Light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adopt a data-driven approach using data analytics tools</a:t>
            </a:r>
            <a:endParaRPr b="0" i="0" sz="12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" name="Google Shape;177;p23"/>
          <p:cNvSpPr txBox="1"/>
          <p:nvPr>
            <p:ph idx="4294967295" type="ctrTitle"/>
          </p:nvPr>
        </p:nvSpPr>
        <p:spPr>
          <a:xfrm>
            <a:off x="1216129" y="2247225"/>
            <a:ext cx="2086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PROBLEM IDENTIFIED</a:t>
            </a:r>
            <a:endParaRPr b="0" i="0" sz="20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8" name="Google Shape;178;p23"/>
          <p:cNvSpPr txBox="1"/>
          <p:nvPr>
            <p:ph idx="4294967295" type="subTitle"/>
          </p:nvPr>
        </p:nvSpPr>
        <p:spPr>
          <a:xfrm>
            <a:off x="1216119" y="2694550"/>
            <a:ext cx="2211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Insufficiencies of the current current practices adopted</a:t>
            </a:r>
            <a:endParaRPr b="0" i="0" sz="12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Condensed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" name="Google Shape;179;p23"/>
          <p:cNvSpPr txBox="1"/>
          <p:nvPr>
            <p:ph idx="4294967295" type="ctrTitle"/>
          </p:nvPr>
        </p:nvSpPr>
        <p:spPr>
          <a:xfrm>
            <a:off x="3954450" y="1046325"/>
            <a:ext cx="3204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CURRENT INVESTMENT DECISION-MAKING PROCESS</a:t>
            </a:r>
            <a:endParaRPr b="0" i="0" sz="20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0" name="Google Shape;180;p23"/>
          <p:cNvSpPr txBox="1"/>
          <p:nvPr>
            <p:ph idx="4294967295" type="ctrTitle"/>
          </p:nvPr>
        </p:nvSpPr>
        <p:spPr>
          <a:xfrm>
            <a:off x="5141200" y="3137900"/>
            <a:ext cx="1956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OUR APPROACH</a:t>
            </a:r>
            <a:endParaRPr b="0" i="0" sz="20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81" name="Google Shape;181;p23"/>
          <p:cNvGrpSpPr/>
          <p:nvPr/>
        </p:nvGrpSpPr>
        <p:grpSpPr>
          <a:xfrm>
            <a:off x="3542350" y="3292376"/>
            <a:ext cx="3555215" cy="1103532"/>
            <a:chOff x="3636332" y="3431130"/>
            <a:chExt cx="3021344" cy="937819"/>
          </a:xfrm>
        </p:grpSpPr>
        <p:sp>
          <p:nvSpPr>
            <p:cNvPr id="182" name="Google Shape;182;p23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23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fmla="val 83036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5" name="Google Shape;185;p23"/>
            <p:cNvSpPr/>
            <p:nvPr/>
          </p:nvSpPr>
          <p:spPr>
            <a:xfrm>
              <a:off x="3871413" y="3746358"/>
              <a:ext cx="327817" cy="307327"/>
            </a:xfrm>
            <a:custGeom>
              <a:rect b="b" l="l" r="r" t="t"/>
              <a:pathLst>
                <a:path extrusionOk="0" h="18118" w="19326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23"/>
          <p:cNvGrpSpPr/>
          <p:nvPr/>
        </p:nvGrpSpPr>
        <p:grpSpPr>
          <a:xfrm>
            <a:off x="1224786" y="2400337"/>
            <a:ext cx="3789589" cy="1103532"/>
            <a:chOff x="1666788" y="2673044"/>
            <a:chExt cx="3220522" cy="937819"/>
          </a:xfrm>
        </p:grpSpPr>
        <p:sp>
          <p:nvSpPr>
            <p:cNvPr id="187" name="Google Shape;187;p23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" name="Google Shape;189;p23"/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fmla="val 84457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0" name="Google Shape;190;p23"/>
            <p:cNvGrpSpPr/>
            <p:nvPr/>
          </p:nvGrpSpPr>
          <p:grpSpPr>
            <a:xfrm>
              <a:off x="4317638" y="2976563"/>
              <a:ext cx="327823" cy="328695"/>
              <a:chOff x="-1700225" y="2768875"/>
              <a:chExt cx="291450" cy="292225"/>
            </a:xfrm>
          </p:grpSpPr>
          <p:sp>
            <p:nvSpPr>
              <p:cNvPr id="191" name="Google Shape;191;p23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rect b="b" l="l" r="r" t="t"/>
                <a:pathLst>
                  <a:path extrusionOk="0" h="726" w="726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rect b="b" l="l" r="r" t="t"/>
                <a:pathLst>
                  <a:path extrusionOk="0" h="726" w="695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rect b="b" l="l" r="r" t="t"/>
                <a:pathLst>
                  <a:path extrusionOk="0" h="726" w="4821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rect b="b" l="l" r="r" t="t"/>
                <a:pathLst>
                  <a:path extrusionOk="0" h="3403" w="3404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7" name="Google Shape;197;p23"/>
          <p:cNvGrpSpPr/>
          <p:nvPr/>
        </p:nvGrpSpPr>
        <p:grpSpPr>
          <a:xfrm>
            <a:off x="3534365" y="1505856"/>
            <a:ext cx="3547090" cy="1103532"/>
            <a:chOff x="3629546" y="1912884"/>
            <a:chExt cx="3014439" cy="937819"/>
          </a:xfrm>
        </p:grpSpPr>
        <p:sp>
          <p:nvSpPr>
            <p:cNvPr id="198" name="Google Shape;198;p23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0" name="Google Shape;200;p23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fmla="val 83169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1" name="Google Shape;201;p23"/>
            <p:cNvGrpSpPr/>
            <p:nvPr/>
          </p:nvGrpSpPr>
          <p:grpSpPr>
            <a:xfrm>
              <a:off x="3871403" y="2217438"/>
              <a:ext cx="327823" cy="328695"/>
              <a:chOff x="-1333200" y="2770450"/>
              <a:chExt cx="291450" cy="292225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rect b="b" l="l" r="r" t="t"/>
                <a:pathLst>
                  <a:path extrusionOk="0" h="5389" w="8917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04" name="Google Shape;204;p23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23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8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r>
              <a:rPr lang="es"/>
              <a:t>.  SOLUTION 2 (Overview)</a:t>
            </a:r>
            <a:endParaRPr/>
          </a:p>
        </p:txBody>
      </p:sp>
      <p:cxnSp>
        <p:nvCxnSpPr>
          <p:cNvPr id="992" name="Google Shape;992;p68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3" name="Google Shape;993;p68"/>
          <p:cNvSpPr/>
          <p:nvPr/>
        </p:nvSpPr>
        <p:spPr>
          <a:xfrm>
            <a:off x="847300" y="1249225"/>
            <a:ext cx="5844000" cy="31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Dataset of Big 5 stocks along with NASDAQ</a:t>
            </a:r>
            <a:endParaRPr/>
          </a:p>
        </p:txBody>
      </p:sp>
      <p:sp>
        <p:nvSpPr>
          <p:cNvPr id="994" name="Google Shape;994;p68"/>
          <p:cNvSpPr txBox="1"/>
          <p:nvPr/>
        </p:nvSpPr>
        <p:spPr>
          <a:xfrm>
            <a:off x="515950" y="1792775"/>
            <a:ext cx="66438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Consists of daily stock prices from the start of NASDAQ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Low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Open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Close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Trade Volume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95" name="Google Shape;995;p68"/>
          <p:cNvPicPr preferRelativeResize="0"/>
          <p:nvPr/>
        </p:nvPicPr>
        <p:blipFill rotWithShape="1">
          <a:blip r:embed="rId3">
            <a:alphaModFix/>
          </a:blip>
          <a:srcRect b="7278" l="0" r="0" t="0"/>
          <a:stretch/>
        </p:blipFill>
        <p:spPr>
          <a:xfrm>
            <a:off x="4499650" y="2207400"/>
            <a:ext cx="4495531" cy="264039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6" name="Google Shape;996;p68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9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(Data Cleaning)</a:t>
            </a:r>
            <a:endParaRPr/>
          </a:p>
        </p:txBody>
      </p:sp>
      <p:cxnSp>
        <p:nvCxnSpPr>
          <p:cNvPr id="1002" name="Google Shape;1002;p69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3" name="Google Shape;1003;p69"/>
          <p:cNvSpPr txBox="1"/>
          <p:nvPr/>
        </p:nvSpPr>
        <p:spPr>
          <a:xfrm>
            <a:off x="515950" y="1285875"/>
            <a:ext cx="66438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NA Values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Created a column called average, which is average of open, close, high, low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Created another column called moving average, which is the rolling mean of the above column over 121 days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1004" name="Google Shape;1004;p69"/>
          <p:cNvGraphicFramePr/>
          <p:nvPr/>
        </p:nvGraphicFramePr>
        <p:xfrm>
          <a:off x="749100" y="319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{A4CF9C83-68EE-4041-8022-1197FD456E07}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41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Open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Close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Low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Average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Moving Average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1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Open price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Close price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High price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Low price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(Open + Close + High + Low) / 4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4 month average of “average”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1005" name="Google Shape;1005;p69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0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(Data Exploration)</a:t>
            </a:r>
            <a:endParaRPr/>
          </a:p>
        </p:txBody>
      </p:sp>
      <p:cxnSp>
        <p:nvCxnSpPr>
          <p:cNvPr id="1011" name="Google Shape;1011;p70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2" name="Google Shape;1012;p70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13" name="Google Shape;101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50" y="1323725"/>
            <a:ext cx="4302575" cy="27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100" y="1320113"/>
            <a:ext cx="4302575" cy="274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71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(Data Exploration)</a:t>
            </a:r>
            <a:endParaRPr/>
          </a:p>
        </p:txBody>
      </p:sp>
      <p:cxnSp>
        <p:nvCxnSpPr>
          <p:cNvPr id="1020" name="Google Shape;1020;p71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1" name="Google Shape;1021;p71"/>
          <p:cNvPicPr preferRelativeResize="0"/>
          <p:nvPr/>
        </p:nvPicPr>
        <p:blipFill rotWithShape="1">
          <a:blip r:embed="rId3">
            <a:alphaModFix/>
          </a:blip>
          <a:srcRect b="0" l="3456" r="0" t="0"/>
          <a:stretch/>
        </p:blipFill>
        <p:spPr>
          <a:xfrm>
            <a:off x="1811200" y="1217600"/>
            <a:ext cx="5726825" cy="3778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2" name="Google Shape;1022;p71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(Data Exploration)</a:t>
            </a:r>
            <a:endParaRPr/>
          </a:p>
        </p:txBody>
      </p:sp>
      <p:cxnSp>
        <p:nvCxnSpPr>
          <p:cNvPr id="1028" name="Google Shape;1028;p72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9" name="Google Shape;102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175" y="1245900"/>
            <a:ext cx="5797650" cy="3693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0" name="Google Shape;1030;p72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3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(Data Exploration)</a:t>
            </a:r>
            <a:endParaRPr/>
          </a:p>
        </p:txBody>
      </p:sp>
      <p:cxnSp>
        <p:nvCxnSpPr>
          <p:cNvPr id="1036" name="Google Shape;1036;p73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7" name="Google Shape;10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688" y="1231750"/>
            <a:ext cx="5996636" cy="3819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8" name="Google Shape;1038;p73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4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(ARIMA)</a:t>
            </a:r>
            <a:endParaRPr/>
          </a:p>
        </p:txBody>
      </p:sp>
      <p:cxnSp>
        <p:nvCxnSpPr>
          <p:cNvPr id="1044" name="Google Shape;1044;p74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5" name="Google Shape;1045;p74"/>
          <p:cNvGrpSpPr/>
          <p:nvPr/>
        </p:nvGrpSpPr>
        <p:grpSpPr>
          <a:xfrm>
            <a:off x="1261477" y="1529161"/>
            <a:ext cx="2085184" cy="2085184"/>
            <a:chOff x="1128075" y="1311550"/>
            <a:chExt cx="2363351" cy="2363351"/>
          </a:xfrm>
        </p:grpSpPr>
        <p:pic>
          <p:nvPicPr>
            <p:cNvPr id="1046" name="Google Shape;1046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8075" y="1311550"/>
              <a:ext cx="2363351" cy="2363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7" name="Google Shape;1047;p74"/>
            <p:cNvSpPr/>
            <p:nvPr/>
          </p:nvSpPr>
          <p:spPr>
            <a:xfrm>
              <a:off x="1434025" y="2105025"/>
              <a:ext cx="2057400" cy="1104900"/>
            </a:xfrm>
            <a:custGeom>
              <a:rect b="b" l="l" r="r" t="t"/>
              <a:pathLst>
                <a:path extrusionOk="0" h="44196" w="82296">
                  <a:moveTo>
                    <a:pt x="0" y="44196"/>
                  </a:moveTo>
                  <a:cubicBezTo>
                    <a:pt x="4763" y="39624"/>
                    <a:pt x="20066" y="19558"/>
                    <a:pt x="28575" y="16764"/>
                  </a:cubicBezTo>
                  <a:cubicBezTo>
                    <a:pt x="37084" y="13970"/>
                    <a:pt x="42101" y="30226"/>
                    <a:pt x="51054" y="27432"/>
                  </a:cubicBezTo>
                  <a:cubicBezTo>
                    <a:pt x="60008" y="24638"/>
                    <a:pt x="77089" y="4572"/>
                    <a:pt x="82296" y="0"/>
                  </a:cubicBezTo>
                </a:path>
              </a:pathLst>
            </a:custGeom>
            <a:noFill/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048" name="Google Shape;1048;p74"/>
          <p:cNvSpPr/>
          <p:nvPr/>
        </p:nvSpPr>
        <p:spPr>
          <a:xfrm>
            <a:off x="4152150" y="2114550"/>
            <a:ext cx="1276200" cy="91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9" name="Google Shape;10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775" y="1529163"/>
            <a:ext cx="2085175" cy="20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74"/>
          <p:cNvSpPr txBox="1"/>
          <p:nvPr/>
        </p:nvSpPr>
        <p:spPr>
          <a:xfrm>
            <a:off x="570150" y="3614350"/>
            <a:ext cx="3582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Fed rolling mean data to ARIMA</a:t>
            </a:r>
            <a:endParaRPr/>
          </a:p>
        </p:txBody>
      </p:sp>
      <p:sp>
        <p:nvSpPr>
          <p:cNvPr id="1051" name="Google Shape;1051;p74"/>
          <p:cNvSpPr txBox="1"/>
          <p:nvPr/>
        </p:nvSpPr>
        <p:spPr>
          <a:xfrm>
            <a:off x="5917075" y="3734350"/>
            <a:ext cx="26838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Used it to forecast 2 years worth of data</a:t>
            </a:r>
            <a:endParaRPr/>
          </a:p>
        </p:txBody>
      </p:sp>
      <p:sp>
        <p:nvSpPr>
          <p:cNvPr id="1052" name="Google Shape;1052;p74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5"/>
          <p:cNvSpPr txBox="1"/>
          <p:nvPr>
            <p:ph type="ctrTitle"/>
          </p:nvPr>
        </p:nvSpPr>
        <p:spPr>
          <a:xfrm flipH="1">
            <a:off x="749100" y="-3257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(ARIMA)</a:t>
            </a:r>
            <a:endParaRPr/>
          </a:p>
        </p:txBody>
      </p:sp>
      <p:cxnSp>
        <p:nvCxnSpPr>
          <p:cNvPr id="1058" name="Google Shape;1058;p75"/>
          <p:cNvCxnSpPr/>
          <p:nvPr/>
        </p:nvCxnSpPr>
        <p:spPr>
          <a:xfrm flipH="1" rot="10800000">
            <a:off x="847300" y="6114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9" name="Google Shape;10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120" y="690225"/>
            <a:ext cx="3391821" cy="21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0" name="Google Shape;106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50" y="690227"/>
            <a:ext cx="3391821" cy="21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1" name="Google Shape;106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130" y="2850229"/>
            <a:ext cx="3391821" cy="21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2" name="Google Shape;1062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50" y="2850225"/>
            <a:ext cx="3392015" cy="21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3" name="Google Shape;1063;p75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6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(ARIMA)</a:t>
            </a:r>
            <a:endParaRPr/>
          </a:p>
        </p:txBody>
      </p:sp>
      <p:cxnSp>
        <p:nvCxnSpPr>
          <p:cNvPr id="1069" name="Google Shape;1069;p76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0" name="Google Shape;10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75" y="1219675"/>
            <a:ext cx="4239000" cy="270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1" name="Google Shape;107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063" y="1223825"/>
            <a:ext cx="4242857" cy="270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2" name="Google Shape;1072;p76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7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(Analysis)</a:t>
            </a:r>
            <a:endParaRPr/>
          </a:p>
        </p:txBody>
      </p:sp>
      <p:cxnSp>
        <p:nvCxnSpPr>
          <p:cNvPr id="1078" name="Google Shape;1078;p77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9" name="Google Shape;1079;p77"/>
          <p:cNvSpPr txBox="1"/>
          <p:nvPr/>
        </p:nvSpPr>
        <p:spPr>
          <a:xfrm>
            <a:off x="515950" y="1356300"/>
            <a:ext cx="49671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Results look promising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Forecast values closely matches actual values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Actual values within error range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Conclude that model is accurate at predicting prices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080" name="Google Shape;1080;p77"/>
          <p:cNvGrpSpPr/>
          <p:nvPr/>
        </p:nvGrpSpPr>
        <p:grpSpPr>
          <a:xfrm>
            <a:off x="5689290" y="2209410"/>
            <a:ext cx="2719205" cy="2643118"/>
            <a:chOff x="5977750" y="2209325"/>
            <a:chExt cx="2430900" cy="2430900"/>
          </a:xfrm>
        </p:grpSpPr>
        <p:pic>
          <p:nvPicPr>
            <p:cNvPr id="1081" name="Google Shape;1081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7750" y="2209325"/>
              <a:ext cx="2430900" cy="2430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Google Shape;1082;p77"/>
            <p:cNvSpPr/>
            <p:nvPr/>
          </p:nvSpPr>
          <p:spPr>
            <a:xfrm>
              <a:off x="6201926" y="2559625"/>
              <a:ext cx="1518625" cy="1552750"/>
            </a:xfrm>
            <a:custGeom>
              <a:rect b="b" l="l" r="r" t="t"/>
              <a:pathLst>
                <a:path extrusionOk="0" h="62110" w="60745">
                  <a:moveTo>
                    <a:pt x="52011" y="0"/>
                  </a:moveTo>
                  <a:cubicBezTo>
                    <a:pt x="43358" y="6793"/>
                    <a:pt x="-1365" y="30408"/>
                    <a:pt x="91" y="40760"/>
                  </a:cubicBezTo>
                  <a:cubicBezTo>
                    <a:pt x="1547" y="51112"/>
                    <a:pt x="50636" y="58552"/>
                    <a:pt x="60745" y="6211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sp>
      </p:grpSp>
      <p:sp>
        <p:nvSpPr>
          <p:cNvPr id="1083" name="Google Shape;1083;p77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Investment Decision-Making Process </a:t>
            </a:r>
            <a:endParaRPr/>
          </a:p>
        </p:txBody>
      </p:sp>
      <p:cxnSp>
        <p:nvCxnSpPr>
          <p:cNvPr id="211" name="Google Shape;211;p24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24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591817" y="1530225"/>
            <a:ext cx="361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</a:pPr>
            <a:r>
              <a:t/>
            </a:r>
            <a:endParaRPr b="0" i="0" sz="3200" u="none" cap="none" strike="noStrike">
              <a:solidFill>
                <a:srgbClr val="31294B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4933335" y="1429688"/>
            <a:ext cx="3363300" cy="450600"/>
          </a:xfrm>
          <a:prstGeom prst="snip1Rect">
            <a:avLst>
              <a:gd fmla="val 34506" name="adj"/>
            </a:avLst>
          </a:prstGeom>
          <a:solidFill>
            <a:schemeClr val="dk2"/>
          </a:solidFill>
          <a:ln cap="flat" cmpd="sng" w="254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800" u="none" cap="none" strike="noStrike">
                <a:solidFill>
                  <a:srgbClr val="31294B"/>
                </a:solidFill>
                <a:latin typeface="Squada One"/>
                <a:ea typeface="Squada One"/>
                <a:cs typeface="Squada One"/>
                <a:sym typeface="Squada One"/>
              </a:rPr>
              <a:t>Technical Analysis</a:t>
            </a:r>
            <a:endParaRPr b="0" i="0" sz="2800" u="none" cap="none" strike="noStrike">
              <a:solidFill>
                <a:srgbClr val="31294B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3624" l="0" r="53808" t="32891"/>
          <a:stretch/>
        </p:blipFill>
        <p:spPr>
          <a:xfrm>
            <a:off x="986864" y="2042652"/>
            <a:ext cx="2828753" cy="28351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 technical analysis: Risks skewed to the downside after failed breakout" id="216" name="Google Shape;2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6113" y="2138782"/>
            <a:ext cx="3200586" cy="163974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/>
          <p:nvPr/>
        </p:nvSpPr>
        <p:spPr>
          <a:xfrm>
            <a:off x="5080815" y="3825012"/>
            <a:ext cx="1010400" cy="737400"/>
          </a:xfrm>
          <a:prstGeom prst="ellipse">
            <a:avLst/>
          </a:prstGeom>
          <a:solidFill>
            <a:schemeClr val="dk2"/>
          </a:solidFill>
          <a:ln cap="flat" cmpd="sng" w="25400">
            <a:solidFill>
              <a:srgbClr val="8375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Moving Averages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6246155" y="3825012"/>
            <a:ext cx="1010400" cy="737400"/>
          </a:xfrm>
          <a:prstGeom prst="ellipse">
            <a:avLst/>
          </a:prstGeom>
          <a:solidFill>
            <a:schemeClr val="dk2"/>
          </a:solidFill>
          <a:ln cap="flat" cmpd="sng" w="25400">
            <a:solidFill>
              <a:srgbClr val="8375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Charts &amp; patterns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7411495" y="3825012"/>
            <a:ext cx="1010400" cy="737400"/>
          </a:xfrm>
          <a:prstGeom prst="ellipse">
            <a:avLst/>
          </a:prstGeom>
          <a:solidFill>
            <a:schemeClr val="dk2"/>
          </a:solidFill>
          <a:ln cap="flat" cmpd="sng" w="25400">
            <a:solidFill>
              <a:srgbClr val="8375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Models &amp; statistics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847301" y="1429688"/>
            <a:ext cx="3363300" cy="450600"/>
          </a:xfrm>
          <a:prstGeom prst="snip1Rect">
            <a:avLst>
              <a:gd fmla="val 34506" name="adj"/>
            </a:avLst>
          </a:prstGeom>
          <a:solidFill>
            <a:schemeClr val="dk2"/>
          </a:solidFill>
          <a:ln cap="flat" cmpd="sng" w="254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800" u="none" cap="none" strike="noStrike">
                <a:solidFill>
                  <a:srgbClr val="31294B"/>
                </a:solidFill>
                <a:latin typeface="Squada One"/>
                <a:ea typeface="Squada One"/>
                <a:cs typeface="Squada One"/>
                <a:sym typeface="Squada One"/>
              </a:rPr>
              <a:t>Fundamental</a:t>
            </a:r>
            <a:r>
              <a:rPr b="0" i="0" lang="es" sz="1100" u="none" cap="none" strike="noStrike">
                <a:solidFill>
                  <a:srgbClr val="3129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2800" u="none" cap="none" strike="noStrike">
                <a:solidFill>
                  <a:srgbClr val="31294B"/>
                </a:solidFill>
                <a:latin typeface="Squada One"/>
                <a:ea typeface="Squada One"/>
                <a:cs typeface="Squada One"/>
                <a:sym typeface="Squada One"/>
              </a:rPr>
              <a:t>Analysis</a:t>
            </a:r>
            <a:endParaRPr b="0" i="0" sz="2800" u="none" cap="none" strike="noStrike">
              <a:solidFill>
                <a:srgbClr val="31294B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8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SOLUTION 2 (Analysis)</a:t>
            </a:r>
            <a:endParaRPr/>
          </a:p>
        </p:txBody>
      </p:sp>
      <p:cxnSp>
        <p:nvCxnSpPr>
          <p:cNvPr id="1089" name="Google Shape;1089;p78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p78"/>
          <p:cNvSpPr txBox="1"/>
          <p:nvPr/>
        </p:nvSpPr>
        <p:spPr>
          <a:xfrm>
            <a:off x="91450" y="1439025"/>
            <a:ext cx="44718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●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Limitations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Stock price can drop due to other external factors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■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Facebook 2018 scandals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Condensed"/>
              <a:buChar char="○"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 stocks skyrocketed during the COVID-19 crisis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91" name="Google Shape;109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95" y="1818250"/>
            <a:ext cx="4626400" cy="3084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2" name="Google Shape;1092;p78"/>
          <p:cNvSpPr txBox="1"/>
          <p:nvPr/>
        </p:nvSpPr>
        <p:spPr>
          <a:xfrm>
            <a:off x="8238300" y="0"/>
            <a:ext cx="905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Jun Hong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79"/>
          <p:cNvSpPr txBox="1"/>
          <p:nvPr>
            <p:ph idx="1" type="subTitle"/>
          </p:nvPr>
        </p:nvSpPr>
        <p:spPr>
          <a:xfrm>
            <a:off x="4837600" y="1576975"/>
            <a:ext cx="3599400" cy="19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What should White Rock do?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98" name="Google Shape;1098;p79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r>
              <a:rPr lang="es"/>
              <a:t>.  BUSINESS IMPLEMENTATION</a:t>
            </a:r>
            <a:endParaRPr/>
          </a:p>
        </p:txBody>
      </p:sp>
      <p:sp>
        <p:nvSpPr>
          <p:cNvPr id="1099" name="Google Shape;1099;p79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0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r>
              <a:rPr lang="es"/>
              <a:t>.  Business Implementation</a:t>
            </a:r>
            <a:endParaRPr/>
          </a:p>
        </p:txBody>
      </p:sp>
      <p:cxnSp>
        <p:nvCxnSpPr>
          <p:cNvPr id="1105" name="Google Shape;1105;p80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6" name="Google Shape;1106;p80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07" name="Google Shape;110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350" y="1259650"/>
            <a:ext cx="5122412" cy="3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1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cxnSp>
        <p:nvCxnSpPr>
          <p:cNvPr id="1113" name="Google Shape;1113;p81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4" name="Google Shape;11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99" y="1273750"/>
            <a:ext cx="4679299" cy="187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81"/>
          <p:cNvSpPr txBox="1"/>
          <p:nvPr/>
        </p:nvSpPr>
        <p:spPr>
          <a:xfrm>
            <a:off x="5513950" y="1767263"/>
            <a:ext cx="31716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Download AMD Historical Data from NASDAQ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16" name="Google Shape;1116;p81"/>
          <p:cNvSpPr txBox="1"/>
          <p:nvPr/>
        </p:nvSpPr>
        <p:spPr>
          <a:xfrm>
            <a:off x="1675275" y="3581625"/>
            <a:ext cx="32742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Combine </a:t>
            </a: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AMD Historical Data with csv file.</a:t>
            </a:r>
            <a:endParaRPr b="1" sz="21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17" name="Google Shape;111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473" y="3043436"/>
            <a:ext cx="1966452" cy="196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81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cxnSp>
        <p:nvCxnSpPr>
          <p:cNvPr id="1124" name="Google Shape;1124;p82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5" name="Google Shape;1125;p82"/>
          <p:cNvPicPr preferRelativeResize="0"/>
          <p:nvPr/>
        </p:nvPicPr>
        <p:blipFill rotWithShape="1">
          <a:blip r:embed="rId3">
            <a:alphaModFix/>
          </a:blip>
          <a:srcRect b="0" l="0" r="0" t="8399"/>
          <a:stretch/>
        </p:blipFill>
        <p:spPr>
          <a:xfrm>
            <a:off x="434750" y="1631725"/>
            <a:ext cx="8274499" cy="33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82"/>
          <p:cNvPicPr preferRelativeResize="0"/>
          <p:nvPr/>
        </p:nvPicPr>
        <p:blipFill rotWithShape="1">
          <a:blip r:embed="rId4">
            <a:alphaModFix/>
          </a:blip>
          <a:srcRect b="0" l="0" r="0" t="8399"/>
          <a:stretch/>
        </p:blipFill>
        <p:spPr>
          <a:xfrm>
            <a:off x="450013" y="1631725"/>
            <a:ext cx="8243975" cy="33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2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3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cxnSp>
        <p:nvCxnSpPr>
          <p:cNvPr id="1133" name="Google Shape;1133;p83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4" name="Google Shape;1134;p83"/>
          <p:cNvGrpSpPr/>
          <p:nvPr/>
        </p:nvGrpSpPr>
        <p:grpSpPr>
          <a:xfrm>
            <a:off x="426875" y="1352681"/>
            <a:ext cx="8394899" cy="3297243"/>
            <a:chOff x="426875" y="1352681"/>
            <a:chExt cx="8394899" cy="3297243"/>
          </a:xfrm>
        </p:grpSpPr>
        <p:pic>
          <p:nvPicPr>
            <p:cNvPr id="1135" name="Google Shape;1135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75" y="1352681"/>
              <a:ext cx="8394899" cy="3297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6" name="Google Shape;1136;p83"/>
            <p:cNvPicPr preferRelativeResize="0"/>
            <p:nvPr/>
          </p:nvPicPr>
          <p:blipFill rotWithShape="1">
            <a:blip r:embed="rId4">
              <a:alphaModFix/>
            </a:blip>
            <a:srcRect b="0" l="0" r="3836" t="0"/>
            <a:stretch/>
          </p:blipFill>
          <p:spPr>
            <a:xfrm>
              <a:off x="3896700" y="2837800"/>
              <a:ext cx="1719225" cy="1057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7" name="Google Shape;1137;p83"/>
          <p:cNvSpPr/>
          <p:nvPr/>
        </p:nvSpPr>
        <p:spPr>
          <a:xfrm>
            <a:off x="359100" y="1312475"/>
            <a:ext cx="849300" cy="33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83"/>
          <p:cNvSpPr/>
          <p:nvPr/>
        </p:nvSpPr>
        <p:spPr>
          <a:xfrm>
            <a:off x="2160975" y="1312475"/>
            <a:ext cx="849300" cy="33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83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4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cxnSp>
        <p:nvCxnSpPr>
          <p:cNvPr id="1145" name="Google Shape;1145;p84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6" name="Google Shape;11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125" y="1311600"/>
            <a:ext cx="5673742" cy="36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84"/>
          <p:cNvSpPr txBox="1"/>
          <p:nvPr/>
        </p:nvSpPr>
        <p:spPr>
          <a:xfrm>
            <a:off x="2984200" y="2401925"/>
            <a:ext cx="1237200" cy="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148" name="Google Shape;114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2175" y="748271"/>
            <a:ext cx="1990800" cy="20541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9" name="Google Shape;1149;p84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85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Business Implementation</a:t>
            </a:r>
            <a:endParaRPr/>
          </a:p>
        </p:txBody>
      </p:sp>
      <p:cxnSp>
        <p:nvCxnSpPr>
          <p:cNvPr id="1155" name="Google Shape;1155;p85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85"/>
          <p:cNvSpPr txBox="1"/>
          <p:nvPr/>
        </p:nvSpPr>
        <p:spPr>
          <a:xfrm>
            <a:off x="2984200" y="2401925"/>
            <a:ext cx="1237200" cy="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57" name="Google Shape;1157;p85"/>
          <p:cNvSpPr txBox="1"/>
          <p:nvPr/>
        </p:nvSpPr>
        <p:spPr>
          <a:xfrm>
            <a:off x="654250" y="1656975"/>
            <a:ext cx="42579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AMD Q3-2020 Financial Reporting</a:t>
            </a:r>
            <a:endParaRPr b="1" sz="2100" u="sng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158" name="Google Shape;11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00" y="1881000"/>
            <a:ext cx="3779317" cy="2376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9" name="Google Shape;1159;p85"/>
          <p:cNvGraphicFramePr/>
          <p:nvPr/>
        </p:nvGraphicFramePr>
        <p:xfrm>
          <a:off x="524950" y="231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{A4CF9C83-68EE-4041-8022-1197FD456E07}</a:tableStyleId>
              </a:tblPr>
              <a:tblGrid>
                <a:gridCol w="2097075"/>
                <a:gridCol w="2097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100">
                          <a:solidFill>
                            <a:schemeClr val="dk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Free cash flow yield 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100">
                          <a:solidFill>
                            <a:schemeClr val="dk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0.002975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100">
                          <a:solidFill>
                            <a:schemeClr val="dk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ROE 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100">
                          <a:solidFill>
                            <a:schemeClr val="dk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0.1165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100">
                          <a:solidFill>
                            <a:schemeClr val="dk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Operating Cash Flow to Sales Ratio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100">
                          <a:solidFill>
                            <a:schemeClr val="dk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0.12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60" name="Google Shape;1160;p85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6"/>
          <p:cNvSpPr txBox="1"/>
          <p:nvPr>
            <p:ph idx="1" type="subTitle"/>
          </p:nvPr>
        </p:nvSpPr>
        <p:spPr>
          <a:xfrm>
            <a:off x="4837600" y="1576975"/>
            <a:ext cx="3599400" cy="19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What can White Rock consider in the future?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66" name="Google Shape;1166;p8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r>
              <a:rPr lang="es"/>
              <a:t>.  FUTURE CONSIDERATION</a:t>
            </a:r>
            <a:endParaRPr/>
          </a:p>
        </p:txBody>
      </p:sp>
      <p:sp>
        <p:nvSpPr>
          <p:cNvPr id="1167" name="Google Shape;1167;p86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87"/>
          <p:cNvSpPr txBox="1"/>
          <p:nvPr>
            <p:ph type="ctrTitle"/>
          </p:nvPr>
        </p:nvSpPr>
        <p:spPr>
          <a:xfrm flipH="1">
            <a:off x="749225" y="500825"/>
            <a:ext cx="583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r>
              <a:rPr lang="es"/>
              <a:t>.  Future Consideration</a:t>
            </a:r>
            <a:endParaRPr/>
          </a:p>
        </p:txBody>
      </p:sp>
      <p:cxnSp>
        <p:nvCxnSpPr>
          <p:cNvPr id="1173" name="Google Shape;1173;p87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87"/>
          <p:cNvSpPr txBox="1"/>
          <p:nvPr/>
        </p:nvSpPr>
        <p:spPr>
          <a:xfrm>
            <a:off x="746763" y="3912450"/>
            <a:ext cx="1450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Text Mining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175" name="Google Shape;117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5" y="2355850"/>
            <a:ext cx="2517975" cy="14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962" y="1833100"/>
            <a:ext cx="2132067" cy="19378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7" name="Google Shape;1177;p87"/>
          <p:cNvSpPr txBox="1"/>
          <p:nvPr/>
        </p:nvSpPr>
        <p:spPr>
          <a:xfrm>
            <a:off x="3505950" y="4001175"/>
            <a:ext cx="2132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Analysing Other Sectors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178" name="Google Shape;117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2978" y="1725429"/>
            <a:ext cx="2132100" cy="204552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9" name="Google Shape;1179;p87"/>
          <p:cNvSpPr txBox="1"/>
          <p:nvPr/>
        </p:nvSpPr>
        <p:spPr>
          <a:xfrm>
            <a:off x="6753763" y="4029475"/>
            <a:ext cx="1450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Algorithmic Trading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80" name="Google Shape;1180;p87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Investment Decision-Making Process </a:t>
            </a:r>
            <a:endParaRPr/>
          </a:p>
        </p:txBody>
      </p:sp>
      <p:cxnSp>
        <p:nvCxnSpPr>
          <p:cNvPr id="226" name="Google Shape;226;p25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25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591817" y="1530225"/>
            <a:ext cx="361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</a:pPr>
            <a:r>
              <a:t/>
            </a:r>
            <a:endParaRPr b="0" i="0" sz="3200" u="none" cap="none" strike="noStrike">
              <a:solidFill>
                <a:srgbClr val="31294B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3624" l="0" r="53808" t="32891"/>
          <a:stretch/>
        </p:blipFill>
        <p:spPr>
          <a:xfrm>
            <a:off x="2558205" y="1261750"/>
            <a:ext cx="4251863" cy="413313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/>
          <p:nvPr/>
        </p:nvSpPr>
        <p:spPr>
          <a:xfrm>
            <a:off x="1876091" y="2983613"/>
            <a:ext cx="5616000" cy="689400"/>
          </a:xfrm>
          <a:prstGeom prst="snip1Rect">
            <a:avLst>
              <a:gd fmla="val 0" name="adj"/>
            </a:avLst>
          </a:prstGeom>
          <a:solidFill>
            <a:schemeClr val="dk2"/>
          </a:solidFill>
          <a:ln cap="flat" cmpd="sng" w="254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4400" u="none" cap="none" strike="noStrike">
                <a:solidFill>
                  <a:srgbClr val="31294B"/>
                </a:solidFill>
                <a:latin typeface="Squada One"/>
                <a:ea typeface="Squada One"/>
                <a:cs typeface="Squada One"/>
                <a:sym typeface="Squada One"/>
              </a:rPr>
              <a:t>Fundamental</a:t>
            </a:r>
            <a:r>
              <a:rPr b="0" i="0" lang="es" sz="1800" u="none" cap="none" strike="noStrike">
                <a:solidFill>
                  <a:srgbClr val="3129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4400" u="none" cap="none" strike="noStrike">
                <a:solidFill>
                  <a:srgbClr val="31294B"/>
                </a:solidFill>
                <a:latin typeface="Squada One"/>
                <a:ea typeface="Squada One"/>
                <a:cs typeface="Squada One"/>
                <a:sym typeface="Squada One"/>
              </a:rPr>
              <a:t>Analysis</a:t>
            </a:r>
            <a:endParaRPr b="0" i="0" sz="4400" u="none" cap="none" strike="noStrike">
              <a:solidFill>
                <a:srgbClr val="31294B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8"/>
          <p:cNvSpPr txBox="1"/>
          <p:nvPr>
            <p:ph type="ctrTitle"/>
          </p:nvPr>
        </p:nvSpPr>
        <p:spPr>
          <a:xfrm flipH="1">
            <a:off x="749200" y="500825"/>
            <a:ext cx="699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 Future Consideration (Text Mining)</a:t>
            </a:r>
            <a:endParaRPr/>
          </a:p>
        </p:txBody>
      </p:sp>
      <p:cxnSp>
        <p:nvCxnSpPr>
          <p:cNvPr id="1186" name="Google Shape;1186;p88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7" name="Google Shape;118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200" y="1171325"/>
            <a:ext cx="1916675" cy="19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0100" y="3117649"/>
            <a:ext cx="1867475" cy="18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88"/>
          <p:cNvSpPr txBox="1"/>
          <p:nvPr/>
        </p:nvSpPr>
        <p:spPr>
          <a:xfrm>
            <a:off x="327525" y="1479950"/>
            <a:ext cx="47310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News</a:t>
            </a: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may affect stock price as well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○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eg. Wirecard Scandal, Facebook privacy issue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Discussion forums such as InvestingNote, SeekingAlpha may consist of first hand information from investors who has attended AGM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Text mining technologies can be employed to do web scraping</a:t>
            </a:r>
            <a:endParaRPr sz="17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0" name="Google Shape;1190;p88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89"/>
          <p:cNvSpPr txBox="1"/>
          <p:nvPr>
            <p:ph type="ctrTitle"/>
          </p:nvPr>
        </p:nvSpPr>
        <p:spPr>
          <a:xfrm flipH="1">
            <a:off x="749225" y="500825"/>
            <a:ext cx="8284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 Future Consideration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(Analyse Other Sectors)</a:t>
            </a:r>
            <a:endParaRPr/>
          </a:p>
        </p:txBody>
      </p:sp>
      <p:cxnSp>
        <p:nvCxnSpPr>
          <p:cNvPr id="1196" name="Google Shape;1196;p89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89"/>
          <p:cNvSpPr txBox="1"/>
          <p:nvPr/>
        </p:nvSpPr>
        <p:spPr>
          <a:xfrm>
            <a:off x="327525" y="1860950"/>
            <a:ext cx="48693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There is a need to consider the influence of external sectors on the identified sector (technology)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External sector’s supply and demand changes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Machine learning required for the analysis of trends not apparent to the naked eye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98" name="Google Shape;11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850" y="2721325"/>
            <a:ext cx="3642375" cy="238272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9" name="Google Shape;1199;p89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90"/>
          <p:cNvSpPr txBox="1"/>
          <p:nvPr>
            <p:ph type="ctrTitle"/>
          </p:nvPr>
        </p:nvSpPr>
        <p:spPr>
          <a:xfrm flipH="1">
            <a:off x="749100" y="500825"/>
            <a:ext cx="8009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 Future Consideration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(Algorithmic Trading)</a:t>
            </a:r>
            <a:endParaRPr/>
          </a:p>
        </p:txBody>
      </p:sp>
      <p:cxnSp>
        <p:nvCxnSpPr>
          <p:cNvPr id="1205" name="Google Shape;1205;p90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90"/>
          <p:cNvSpPr txBox="1"/>
          <p:nvPr/>
        </p:nvSpPr>
        <p:spPr>
          <a:xfrm>
            <a:off x="327525" y="1860950"/>
            <a:ext cx="47310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Analyse large amounts of data quickly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Automate decision-making process</a:t>
            </a:r>
            <a:endParaRPr sz="19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900"/>
              <a:buFont typeface="Roboto Condensed Light"/>
              <a:buChar char="●"/>
            </a:pPr>
            <a:r>
              <a:rPr lang="es" sz="19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rule-based trades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07" name="Google Shape;120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25" y="-2025"/>
            <a:ext cx="4085475" cy="51435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8" name="Google Shape;1208;p90"/>
          <p:cNvSpPr/>
          <p:nvPr/>
        </p:nvSpPr>
        <p:spPr>
          <a:xfrm>
            <a:off x="8309675" y="72775"/>
            <a:ext cx="781500" cy="27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90"/>
          <p:cNvSpPr txBox="1"/>
          <p:nvPr/>
        </p:nvSpPr>
        <p:spPr>
          <a:xfrm>
            <a:off x="8362500" y="0"/>
            <a:ext cx="78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Sherwin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91"/>
          <p:cNvSpPr txBox="1"/>
          <p:nvPr/>
        </p:nvSpPr>
        <p:spPr>
          <a:xfrm>
            <a:off x="1855200" y="1521125"/>
            <a:ext cx="54336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2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92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Current Investment Decision-Making Process</a:t>
            </a:r>
            <a:endParaRPr/>
          </a:p>
        </p:txBody>
      </p:sp>
      <p:cxnSp>
        <p:nvCxnSpPr>
          <p:cNvPr id="236" name="Google Shape;236;p26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7" name="Google Shape;237;p26"/>
          <p:cNvGrpSpPr/>
          <p:nvPr/>
        </p:nvGrpSpPr>
        <p:grpSpPr>
          <a:xfrm>
            <a:off x="2177307" y="2653425"/>
            <a:ext cx="1277110" cy="680500"/>
            <a:chOff x="4662475" y="1976500"/>
            <a:chExt cx="68725" cy="36625"/>
          </a:xfrm>
        </p:grpSpPr>
        <p:sp>
          <p:nvSpPr>
            <p:cNvPr id="238" name="Google Shape;238;p26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26"/>
          <p:cNvGrpSpPr/>
          <p:nvPr/>
        </p:nvGrpSpPr>
        <p:grpSpPr>
          <a:xfrm>
            <a:off x="847310" y="2339974"/>
            <a:ext cx="1150859" cy="1162245"/>
            <a:chOff x="-59100700" y="1911950"/>
            <a:chExt cx="315875" cy="319000"/>
          </a:xfrm>
        </p:grpSpPr>
        <p:sp>
          <p:nvSpPr>
            <p:cNvPr id="242" name="Google Shape;242;p26"/>
            <p:cNvSpPr/>
            <p:nvPr/>
          </p:nvSpPr>
          <p:spPr>
            <a:xfrm>
              <a:off x="-59015625" y="19938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-58954200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-58891975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-59015625" y="2034825"/>
              <a:ext cx="20500" cy="21275"/>
            </a:xfrm>
            <a:custGeom>
              <a:rect b="b" l="l" r="r" t="t"/>
              <a:pathLst>
                <a:path extrusionOk="0" h="851" w="82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-58954200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-58891975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-59015625" y="20765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-58954200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-58891975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-59100700" y="1911950"/>
              <a:ext cx="315875" cy="319000"/>
            </a:xfrm>
            <a:custGeom>
              <a:rect b="b" l="l" r="r" t="t"/>
              <a:pathLst>
                <a:path extrusionOk="0" h="12760" w="12635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26"/>
          <p:cNvGrpSpPr/>
          <p:nvPr/>
        </p:nvGrpSpPr>
        <p:grpSpPr>
          <a:xfrm>
            <a:off x="3633568" y="2201750"/>
            <a:ext cx="518102" cy="501242"/>
            <a:chOff x="3270550" y="832575"/>
            <a:chExt cx="499375" cy="483125"/>
          </a:xfrm>
        </p:grpSpPr>
        <p:sp>
          <p:nvSpPr>
            <p:cNvPr id="253" name="Google Shape;253;p26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26"/>
          <p:cNvSpPr/>
          <p:nvPr/>
        </p:nvSpPr>
        <p:spPr>
          <a:xfrm>
            <a:off x="4330837" y="2195407"/>
            <a:ext cx="520102" cy="513922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26"/>
          <p:cNvGrpSpPr/>
          <p:nvPr/>
        </p:nvGrpSpPr>
        <p:grpSpPr>
          <a:xfrm>
            <a:off x="3633624" y="2871093"/>
            <a:ext cx="511580" cy="516669"/>
            <a:chOff x="-64764500" y="2280550"/>
            <a:chExt cx="316650" cy="319800"/>
          </a:xfrm>
        </p:grpSpPr>
        <p:sp>
          <p:nvSpPr>
            <p:cNvPr id="258" name="Google Shape;258;p26"/>
            <p:cNvSpPr/>
            <p:nvPr/>
          </p:nvSpPr>
          <p:spPr>
            <a:xfrm>
              <a:off x="-64764500" y="2280550"/>
              <a:ext cx="316650" cy="319800"/>
            </a:xfrm>
            <a:custGeom>
              <a:rect b="b" l="l" r="r" t="t"/>
              <a:pathLst>
                <a:path extrusionOk="0" h="12792" w="12666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-64679425" y="2364825"/>
              <a:ext cx="146500" cy="102450"/>
            </a:xfrm>
            <a:custGeom>
              <a:rect b="b" l="l" r="r" t="t"/>
              <a:pathLst>
                <a:path extrusionOk="0" h="4098" w="586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26"/>
          <p:cNvGrpSpPr/>
          <p:nvPr/>
        </p:nvGrpSpPr>
        <p:grpSpPr>
          <a:xfrm>
            <a:off x="4333771" y="2895910"/>
            <a:ext cx="514124" cy="467070"/>
            <a:chOff x="-62518200" y="2692475"/>
            <a:chExt cx="318225" cy="289100"/>
          </a:xfrm>
        </p:grpSpPr>
        <p:sp>
          <p:nvSpPr>
            <p:cNvPr id="261" name="Google Shape;261;p26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26"/>
          <p:cNvGrpSpPr/>
          <p:nvPr/>
        </p:nvGrpSpPr>
        <p:grpSpPr>
          <a:xfrm>
            <a:off x="5030154" y="2195312"/>
            <a:ext cx="511580" cy="514124"/>
            <a:chOff x="-62150375" y="2664925"/>
            <a:chExt cx="316650" cy="318225"/>
          </a:xfrm>
        </p:grpSpPr>
        <p:sp>
          <p:nvSpPr>
            <p:cNvPr id="264" name="Google Shape;264;p26"/>
            <p:cNvSpPr/>
            <p:nvPr/>
          </p:nvSpPr>
          <p:spPr>
            <a:xfrm>
              <a:off x="-62150375" y="2961850"/>
              <a:ext cx="316650" cy="21300"/>
            </a:xfrm>
            <a:custGeom>
              <a:rect b="b" l="l" r="r" t="t"/>
              <a:pathLst>
                <a:path extrusionOk="0" h="852" w="12666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-62150375" y="2838200"/>
              <a:ext cx="82725" cy="102400"/>
            </a:xfrm>
            <a:custGeom>
              <a:rect b="b" l="l" r="r" t="t"/>
              <a:pathLst>
                <a:path extrusionOk="0" h="4096" w="3309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-62033800" y="2664925"/>
              <a:ext cx="82725" cy="274900"/>
            </a:xfrm>
            <a:custGeom>
              <a:rect b="b" l="l" r="r" t="t"/>
              <a:pathLst>
                <a:path extrusionOk="0" h="10996" w="3309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-61917225" y="2754700"/>
              <a:ext cx="83500" cy="185900"/>
            </a:xfrm>
            <a:custGeom>
              <a:rect b="b" l="l" r="r" t="t"/>
              <a:pathLst>
                <a:path extrusionOk="0" h="7436" w="334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6"/>
          <p:cNvGrpSpPr/>
          <p:nvPr/>
        </p:nvGrpSpPr>
        <p:grpSpPr>
          <a:xfrm>
            <a:off x="5036612" y="2854162"/>
            <a:ext cx="550957" cy="550540"/>
            <a:chOff x="1413250" y="2680675"/>
            <a:chExt cx="297750" cy="297525"/>
          </a:xfrm>
        </p:grpSpPr>
        <p:sp>
          <p:nvSpPr>
            <p:cNvPr id="269" name="Google Shape;269;p26"/>
            <p:cNvSpPr/>
            <p:nvPr/>
          </p:nvSpPr>
          <p:spPr>
            <a:xfrm>
              <a:off x="1413250" y="2680675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465225" y="2805100"/>
              <a:ext cx="52800" cy="52025"/>
            </a:xfrm>
            <a:custGeom>
              <a:rect b="b" l="l" r="r" t="t"/>
              <a:pathLst>
                <a:path extrusionOk="0" h="2081" w="2112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1535325" y="2769675"/>
              <a:ext cx="52800" cy="87450"/>
            </a:xfrm>
            <a:custGeom>
              <a:rect b="b" l="l" r="r" t="t"/>
              <a:pathLst>
                <a:path extrusionOk="0" h="3498" w="2112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1604650" y="2733425"/>
              <a:ext cx="52775" cy="122900"/>
            </a:xfrm>
            <a:custGeom>
              <a:rect b="b" l="l" r="r" t="t"/>
              <a:pathLst>
                <a:path extrusionOk="0" h="4916" w="2111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26"/>
          <p:cNvGrpSpPr/>
          <p:nvPr/>
        </p:nvGrpSpPr>
        <p:grpSpPr>
          <a:xfrm>
            <a:off x="5720807" y="2653425"/>
            <a:ext cx="1277110" cy="680500"/>
            <a:chOff x="4662475" y="1976500"/>
            <a:chExt cx="68725" cy="36625"/>
          </a:xfrm>
        </p:grpSpPr>
        <p:sp>
          <p:nvSpPr>
            <p:cNvPr id="274" name="Google Shape;274;p26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7" name="Google Shape;2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075" y="2047475"/>
            <a:ext cx="1454749" cy="14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/>
          <p:nvPr/>
        </p:nvSpPr>
        <p:spPr>
          <a:xfrm>
            <a:off x="516820" y="3627825"/>
            <a:ext cx="1883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Select a potential stock</a:t>
            </a:r>
            <a:endParaRPr b="1" i="0" sz="14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3633575" y="3627825"/>
            <a:ext cx="2087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Calculate Ratios/ Financial Statement Analysis</a:t>
            </a:r>
            <a:endParaRPr b="1" i="0" sz="14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7510600" y="3627825"/>
            <a:ext cx="7206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Invest</a:t>
            </a:r>
            <a:endParaRPr b="1" i="0" sz="14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Current Investment Decision-Making Process</a:t>
            </a:r>
            <a:endParaRPr/>
          </a:p>
        </p:txBody>
      </p:sp>
      <p:cxnSp>
        <p:nvCxnSpPr>
          <p:cNvPr id="287" name="Google Shape;287;p27"/>
          <p:cNvCxnSpPr/>
          <p:nvPr/>
        </p:nvCxnSpPr>
        <p:spPr>
          <a:xfrm flipH="1" rot="10800000">
            <a:off x="847300" y="1144875"/>
            <a:ext cx="3871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p27"/>
          <p:cNvSpPr txBox="1"/>
          <p:nvPr/>
        </p:nvSpPr>
        <p:spPr>
          <a:xfrm>
            <a:off x="8472650" y="0"/>
            <a:ext cx="671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Yakun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89" name="Google Shape;289;p27"/>
          <p:cNvGrpSpPr/>
          <p:nvPr/>
        </p:nvGrpSpPr>
        <p:grpSpPr>
          <a:xfrm>
            <a:off x="2317792" y="2201311"/>
            <a:ext cx="1131014" cy="602653"/>
            <a:chOff x="4662475" y="1976500"/>
            <a:chExt cx="68725" cy="36625"/>
          </a:xfrm>
        </p:grpSpPr>
        <p:sp>
          <p:nvSpPr>
            <p:cNvPr id="290" name="Google Shape;290;p27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p27"/>
          <p:cNvGrpSpPr/>
          <p:nvPr/>
        </p:nvGrpSpPr>
        <p:grpSpPr>
          <a:xfrm>
            <a:off x="1140681" y="1923715"/>
            <a:ext cx="1019202" cy="1029285"/>
            <a:chOff x="-59100700" y="1911950"/>
            <a:chExt cx="315875" cy="319000"/>
          </a:xfrm>
        </p:grpSpPr>
        <p:sp>
          <p:nvSpPr>
            <p:cNvPr id="294" name="Google Shape;294;p27"/>
            <p:cNvSpPr/>
            <p:nvPr/>
          </p:nvSpPr>
          <p:spPr>
            <a:xfrm>
              <a:off x="-59015625" y="19938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-58954200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-58891975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-59015625" y="2034825"/>
              <a:ext cx="20500" cy="21275"/>
            </a:xfrm>
            <a:custGeom>
              <a:rect b="b" l="l" r="r" t="t"/>
              <a:pathLst>
                <a:path extrusionOk="0" h="851" w="82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-58954200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-58891975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-59015625" y="20765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-58954200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-58891975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-59100700" y="1911950"/>
              <a:ext cx="315875" cy="319000"/>
            </a:xfrm>
            <a:custGeom>
              <a:rect b="b" l="l" r="r" t="t"/>
              <a:pathLst>
                <a:path extrusionOk="0" h="12760" w="12635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27"/>
          <p:cNvGrpSpPr/>
          <p:nvPr/>
        </p:nvGrpSpPr>
        <p:grpSpPr>
          <a:xfrm>
            <a:off x="3607456" y="1801318"/>
            <a:ext cx="458826" cy="443895"/>
            <a:chOff x="3270550" y="832575"/>
            <a:chExt cx="499375" cy="483125"/>
          </a:xfrm>
        </p:grpSpPr>
        <p:sp>
          <p:nvSpPr>
            <p:cNvPr id="305" name="Google Shape;305;p27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27"/>
          <p:cNvSpPr/>
          <p:nvPr/>
        </p:nvSpPr>
        <p:spPr>
          <a:xfrm>
            <a:off x="4225012" y="1795712"/>
            <a:ext cx="460610" cy="455137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27"/>
          <p:cNvGrpSpPr/>
          <p:nvPr/>
        </p:nvGrpSpPr>
        <p:grpSpPr>
          <a:xfrm>
            <a:off x="3606522" y="2394138"/>
            <a:ext cx="453063" cy="457570"/>
            <a:chOff x="-64764500" y="2280550"/>
            <a:chExt cx="316650" cy="319800"/>
          </a:xfrm>
        </p:grpSpPr>
        <p:sp>
          <p:nvSpPr>
            <p:cNvPr id="310" name="Google Shape;310;p27"/>
            <p:cNvSpPr/>
            <p:nvPr/>
          </p:nvSpPr>
          <p:spPr>
            <a:xfrm>
              <a:off x="-64764500" y="2280550"/>
              <a:ext cx="316650" cy="319800"/>
            </a:xfrm>
            <a:custGeom>
              <a:rect b="b" l="l" r="r" t="t"/>
              <a:pathLst>
                <a:path extrusionOk="0" h="12792" w="12666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-64679425" y="2364825"/>
              <a:ext cx="146500" cy="102450"/>
            </a:xfrm>
            <a:custGeom>
              <a:rect b="b" l="l" r="r" t="t"/>
              <a:pathLst>
                <a:path extrusionOk="0" h="4098" w="586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27"/>
          <p:cNvGrpSpPr/>
          <p:nvPr/>
        </p:nvGrpSpPr>
        <p:grpSpPr>
          <a:xfrm>
            <a:off x="4226622" y="2416121"/>
            <a:ext cx="455316" cy="413644"/>
            <a:chOff x="-62518200" y="2692475"/>
            <a:chExt cx="318225" cy="289100"/>
          </a:xfrm>
        </p:grpSpPr>
        <p:sp>
          <p:nvSpPr>
            <p:cNvPr id="313" name="Google Shape;313;p27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27"/>
          <p:cNvGrpSpPr/>
          <p:nvPr/>
        </p:nvGrpSpPr>
        <p:grpSpPr>
          <a:xfrm>
            <a:off x="4843331" y="1795671"/>
            <a:ext cx="453063" cy="455316"/>
            <a:chOff x="-62150375" y="2664925"/>
            <a:chExt cx="316650" cy="318225"/>
          </a:xfrm>
        </p:grpSpPr>
        <p:sp>
          <p:nvSpPr>
            <p:cNvPr id="316" name="Google Shape;316;p27"/>
            <p:cNvSpPr/>
            <p:nvPr/>
          </p:nvSpPr>
          <p:spPr>
            <a:xfrm>
              <a:off x="-62150375" y="2961850"/>
              <a:ext cx="316650" cy="21300"/>
            </a:xfrm>
            <a:custGeom>
              <a:rect b="b" l="l" r="r" t="t"/>
              <a:pathLst>
                <a:path extrusionOk="0" h="852" w="12666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-62150375" y="2838200"/>
              <a:ext cx="82725" cy="102400"/>
            </a:xfrm>
            <a:custGeom>
              <a:rect b="b" l="l" r="r" t="t"/>
              <a:pathLst>
                <a:path extrusionOk="0" h="4096" w="3309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-62033800" y="2664925"/>
              <a:ext cx="82725" cy="274900"/>
            </a:xfrm>
            <a:custGeom>
              <a:rect b="b" l="l" r="r" t="t"/>
              <a:pathLst>
                <a:path extrusionOk="0" h="10996" w="3309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-61917225" y="2754700"/>
              <a:ext cx="83500" cy="185900"/>
            </a:xfrm>
            <a:custGeom>
              <a:rect b="b" l="l" r="r" t="t"/>
              <a:pathLst>
                <a:path extrusionOk="0" h="7436" w="334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27"/>
          <p:cNvGrpSpPr/>
          <p:nvPr/>
        </p:nvGrpSpPr>
        <p:grpSpPr>
          <a:xfrm>
            <a:off x="4850018" y="2379046"/>
            <a:ext cx="487923" cy="487554"/>
            <a:chOff x="1413250" y="2680675"/>
            <a:chExt cx="297750" cy="297525"/>
          </a:xfrm>
        </p:grpSpPr>
        <p:sp>
          <p:nvSpPr>
            <p:cNvPr id="321" name="Google Shape;321;p27"/>
            <p:cNvSpPr/>
            <p:nvPr/>
          </p:nvSpPr>
          <p:spPr>
            <a:xfrm>
              <a:off x="1413250" y="2680675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1465225" y="2805100"/>
              <a:ext cx="52800" cy="52025"/>
            </a:xfrm>
            <a:custGeom>
              <a:rect b="b" l="l" r="r" t="t"/>
              <a:pathLst>
                <a:path extrusionOk="0" h="2081" w="2112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1535325" y="2769675"/>
              <a:ext cx="52800" cy="87450"/>
            </a:xfrm>
            <a:custGeom>
              <a:rect b="b" l="l" r="r" t="t"/>
              <a:pathLst>
                <a:path extrusionOk="0" h="3498" w="2112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1604650" y="2733425"/>
              <a:ext cx="52775" cy="122900"/>
            </a:xfrm>
            <a:custGeom>
              <a:rect b="b" l="l" r="r" t="t"/>
              <a:pathLst>
                <a:path extrusionOk="0" h="4916" w="2111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27"/>
          <p:cNvGrpSpPr/>
          <p:nvPr/>
        </p:nvGrpSpPr>
        <p:grpSpPr>
          <a:xfrm>
            <a:off x="5455936" y="2201311"/>
            <a:ext cx="1131014" cy="602653"/>
            <a:chOff x="4662475" y="1976500"/>
            <a:chExt cx="68725" cy="36625"/>
          </a:xfrm>
        </p:grpSpPr>
        <p:sp>
          <p:nvSpPr>
            <p:cNvPr id="326" name="Google Shape;326;p27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9" name="Google Shape;32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5654" y="1664703"/>
            <a:ext cx="1288333" cy="128833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7"/>
          <p:cNvSpPr txBox="1"/>
          <p:nvPr/>
        </p:nvSpPr>
        <p:spPr>
          <a:xfrm>
            <a:off x="749100" y="3050424"/>
            <a:ext cx="20463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Select a potential stock</a:t>
            </a:r>
            <a:endParaRPr b="1" i="0" sz="14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3607510" y="2938331"/>
            <a:ext cx="22182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Calculate Ratios/ Financial Statement Analysis</a:t>
            </a:r>
            <a:endParaRPr b="1" i="0" sz="14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7041026" y="3064269"/>
            <a:ext cx="638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Invest</a:t>
            </a:r>
            <a:endParaRPr b="1" i="0" sz="14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3" name="Google Shape;333;p27"/>
          <p:cNvSpPr/>
          <p:nvPr/>
        </p:nvSpPr>
        <p:spPr>
          <a:xfrm>
            <a:off x="3348720" y="1403291"/>
            <a:ext cx="2386500" cy="2386500"/>
          </a:xfrm>
          <a:prstGeom prst="ellipse">
            <a:avLst/>
          </a:prstGeom>
          <a:noFill/>
          <a:ln cap="flat" cmpd="sng" w="57150">
            <a:solidFill>
              <a:srgbClr val="50F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27"/>
          <p:cNvGrpSpPr/>
          <p:nvPr/>
        </p:nvGrpSpPr>
        <p:grpSpPr>
          <a:xfrm>
            <a:off x="3488987" y="4076711"/>
            <a:ext cx="2166000" cy="887100"/>
            <a:chOff x="1245846" y="3552764"/>
            <a:chExt cx="2166000" cy="887100"/>
          </a:xfrm>
        </p:grpSpPr>
        <p:sp>
          <p:nvSpPr>
            <p:cNvPr id="335" name="Google Shape;335;p27"/>
            <p:cNvSpPr/>
            <p:nvPr/>
          </p:nvSpPr>
          <p:spPr>
            <a:xfrm>
              <a:off x="1245846" y="3552764"/>
              <a:ext cx="2166000" cy="887100"/>
            </a:xfrm>
            <a:prstGeom prst="rect">
              <a:avLst/>
            </a:prstGeom>
            <a:solidFill>
              <a:srgbClr val="E6F5F4"/>
            </a:solidFill>
            <a:ln cap="flat" cmpd="sng" w="25400">
              <a:solidFill>
                <a:srgbClr val="48BB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picture containing shape&#10;&#10;Description automatically generated" id="336" name="Google Shape;336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74486" y="3866778"/>
              <a:ext cx="410068" cy="4100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27"/>
            <p:cNvSpPr txBox="1"/>
            <p:nvPr/>
          </p:nvSpPr>
          <p:spPr>
            <a:xfrm>
              <a:off x="1876733" y="3815182"/>
              <a:ext cx="1482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" sz="1200" u="none" cap="none" strike="noStrike">
                  <a:solidFill>
                    <a:srgbClr val="2E7E79"/>
                  </a:solidFill>
                  <a:latin typeface="Arial"/>
                  <a:ea typeface="Arial"/>
                  <a:cs typeface="Arial"/>
                  <a:sym typeface="Arial"/>
                </a:rPr>
                <a:t>Generally takes long time</a:t>
              </a:r>
              <a:endParaRPr b="0" i="0" sz="1200" u="none" cap="none" strike="noStrike">
                <a:solidFill>
                  <a:srgbClr val="2E7E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8" name="Google Shape;338;p27"/>
          <p:cNvCxnSpPr>
            <a:stCxn id="333" idx="4"/>
            <a:endCxn id="335" idx="0"/>
          </p:cNvCxnSpPr>
          <p:nvPr/>
        </p:nvCxnSpPr>
        <p:spPr>
          <a:xfrm>
            <a:off x="4541970" y="3789791"/>
            <a:ext cx="30000" cy="286800"/>
          </a:xfrm>
          <a:prstGeom prst="straightConnector1">
            <a:avLst/>
          </a:prstGeom>
          <a:noFill/>
          <a:ln cap="flat" cmpd="sng" w="57150">
            <a:solidFill>
              <a:srgbClr val="50FFF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